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25" r:id="rId2"/>
    <p:sldId id="328" r:id="rId3"/>
    <p:sldId id="321" r:id="rId4"/>
    <p:sldId id="324" r:id="rId5"/>
    <p:sldId id="300" r:id="rId6"/>
    <p:sldId id="320" r:id="rId7"/>
    <p:sldId id="275" r:id="rId8"/>
    <p:sldId id="295" r:id="rId9"/>
    <p:sldId id="290" r:id="rId10"/>
    <p:sldId id="334" r:id="rId11"/>
    <p:sldId id="332" r:id="rId12"/>
    <p:sldId id="335" r:id="rId13"/>
  </p:sldIdLst>
  <p:sldSz cx="12192000" cy="6858000"/>
  <p:notesSz cx="5211763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242"/>
    <a:srgbClr val="19AEE6"/>
    <a:srgbClr val="7E7878"/>
    <a:srgbClr val="FFFFFF"/>
    <a:srgbClr val="636365"/>
    <a:srgbClr val="4CBCE4"/>
    <a:srgbClr val="E65126"/>
    <a:srgbClr val="4ED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8522" autoAdjust="0"/>
  </p:normalViewPr>
  <p:slideViewPr>
    <p:cSldViewPr snapToGrid="0">
      <p:cViewPr varScale="1">
        <p:scale>
          <a:sx n="67" d="100"/>
          <a:sy n="67" d="100"/>
        </p:scale>
        <p:origin x="1536" y="60"/>
      </p:cViewPr>
      <p:guideLst/>
    </p:cSldViewPr>
  </p:slideViewPr>
  <p:outlineViewPr>
    <p:cViewPr>
      <p:scale>
        <a:sx n="33" d="100"/>
        <a:sy n="33" d="100"/>
      </p:scale>
      <p:origin x="0" y="-559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258431" cy="481727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952126" y="7"/>
            <a:ext cx="2258431" cy="481727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r">
              <a:defRPr sz="1300"/>
            </a:lvl1pPr>
          </a:lstStyle>
          <a:p>
            <a:fld id="{CE3FAFA6-2111-4752-8AF6-1748FDB3EC93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2258431" cy="481726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952126" y="9119476"/>
            <a:ext cx="2258431" cy="481726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r">
              <a:defRPr sz="1300"/>
            </a:lvl1pPr>
          </a:lstStyle>
          <a:p>
            <a:fld id="{FB9E4A27-0113-406A-9164-85162581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14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258431" cy="481727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52126" y="7"/>
            <a:ext cx="2258431" cy="481727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r">
              <a:defRPr sz="1300"/>
            </a:lvl1pPr>
          </a:lstStyle>
          <a:p>
            <a:fld id="{9887CE6B-7F64-4D16-895E-08E5CC3F778D}" type="datetimeFigureOut">
              <a:rPr lang="en-CA" smtClean="0"/>
              <a:t>2018-03-29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74638" y="1200150"/>
            <a:ext cx="5761038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3" tIns="48317" rIns="96633" bIns="48317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21177" y="4620583"/>
            <a:ext cx="4169410" cy="3780473"/>
          </a:xfrm>
          <a:prstGeom prst="rect">
            <a:avLst/>
          </a:prstGeom>
        </p:spPr>
        <p:txBody>
          <a:bodyPr vert="horz" lIns="96633" tIns="48317" rIns="96633" bIns="483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2258431" cy="481726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52126" y="9119476"/>
            <a:ext cx="2258431" cy="481726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r">
              <a:defRPr sz="1300"/>
            </a:lvl1pPr>
          </a:lstStyle>
          <a:p>
            <a:fld id="{DE586CEB-2B2F-49E1-A417-6DACB82BFC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598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6CEB-2B2F-49E1-A417-6DACB82BFC2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902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CO2</a:t>
            </a:r>
            <a:r>
              <a:rPr lang="en-US" baseline="0" dirty="0"/>
              <a:t> there is only 2 results – carbonic acid or calcium carbonate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86CEB-2B2F-49E1-A417-6DACB82BFC2F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4879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6CEB-2B2F-49E1-A417-6DACB82BFC2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073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bg1"/>
              </a:solidFill>
              <a:latin typeface="Exo 2 Semi Bold" panose="00000700000000000000" pitchFamily="2" charset="0"/>
            </a:endParaRP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6CEB-2B2F-49E1-A417-6DACB82BFC2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7614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6CEB-2B2F-49E1-A417-6DACB82BFC2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836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6CEB-2B2F-49E1-A417-6DACB82BFC2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47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6CEB-2B2F-49E1-A417-6DACB82BFC2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4474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6CEB-2B2F-49E1-A417-6DACB82BFC2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2993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300" b="1" dirty="0"/>
              <a:t>Greenhouse effect – based on reflected radiation</a:t>
            </a:r>
            <a:endParaRPr lang="en-CA" sz="1300" dirty="0"/>
          </a:p>
          <a:p>
            <a:r>
              <a:rPr lang="en-CA" sz="1300" b="1" dirty="0"/>
              <a:t>More particles – more reflection</a:t>
            </a:r>
            <a:endParaRPr lang="en-CA" sz="1300" dirty="0"/>
          </a:p>
          <a:p>
            <a:r>
              <a:rPr lang="en-CA" sz="1300" dirty="0"/>
              <a:t> </a:t>
            </a:r>
          </a:p>
          <a:p>
            <a:r>
              <a:rPr lang="en-CA" sz="1300" dirty="0"/>
              <a:t>Common GHG – water vapor, CO</a:t>
            </a:r>
            <a:r>
              <a:rPr lang="en-CA" sz="1300" baseline="-25000" dirty="0"/>
              <a:t>2</a:t>
            </a:r>
            <a:r>
              <a:rPr lang="en-CA" sz="1300" dirty="0"/>
              <a:t>, methane, nitrous oxide and various CFC’s. </a:t>
            </a:r>
          </a:p>
          <a:p>
            <a:r>
              <a:rPr lang="en-CA" sz="1300" dirty="0"/>
              <a:t>The greenhouse effect is based on how much radiation is reflected back to the earth and how much escapes the atmosphere. As the CO</a:t>
            </a:r>
            <a:r>
              <a:rPr lang="en-CA" sz="1300" baseline="-25000" dirty="0"/>
              <a:t>2</a:t>
            </a:r>
            <a:r>
              <a:rPr lang="en-CA" sz="1300" dirty="0"/>
              <a:t> levels increase, there is more particles to hold and reflect the radiation back causing an increase in temperature. </a:t>
            </a:r>
          </a:p>
          <a:p>
            <a:r>
              <a:rPr lang="en-CA" sz="1300" dirty="0"/>
              <a:t>Common greenhouse gases are water vapor, CO</a:t>
            </a:r>
            <a:r>
              <a:rPr lang="en-CA" sz="1300" baseline="-25000" dirty="0"/>
              <a:t>2</a:t>
            </a:r>
            <a:r>
              <a:rPr lang="en-CA" sz="1300" dirty="0"/>
              <a:t>, methane, nitrous oxide and various CFC’s.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6CEB-2B2F-49E1-A417-6DACB82BFC2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5882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CO2 engages in the concrete</a:t>
            </a:r>
            <a:r>
              <a:rPr lang="en-US" baseline="0" dirty="0"/>
              <a:t> chemistry completely eliminating the CO2 from the planet.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6CEB-2B2F-49E1-A417-6DACB82BFC2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792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300" b="1" i="1" dirty="0"/>
              <a:t>No other single technology has the level of impact on permanent removal of CO</a:t>
            </a:r>
            <a:r>
              <a:rPr lang="en-CA" sz="1300" b="1" i="1" baseline="-25000" dirty="0"/>
              <a:t>2</a:t>
            </a:r>
            <a:endParaRPr lang="en-CA" sz="1300" dirty="0"/>
          </a:p>
          <a:p>
            <a:r>
              <a:rPr lang="en-US" sz="1300" dirty="0"/>
              <a:t> </a:t>
            </a:r>
            <a:endParaRPr lang="en-CA" sz="1300" dirty="0"/>
          </a:p>
          <a:p>
            <a:r>
              <a:rPr lang="en-CA" sz="1300" dirty="0"/>
              <a:t>No baggage. Every level of engagement benefits including the consumer and the general population.</a:t>
            </a:r>
          </a:p>
          <a:p>
            <a:r>
              <a:rPr lang="en-CA" sz="1300" dirty="0"/>
              <a:t> Barriers to entry are nominal. An average concrete plant requires a capitalization of $5 million. Implementing our technology requires a $20,000 machine that integrates into the current operation with no other changes required. No change in process, materials or equipment. </a:t>
            </a:r>
            <a:r>
              <a:rPr lang="en-CA" sz="1300" b="1" dirty="0"/>
              <a:t>Globally!</a:t>
            </a:r>
            <a:endParaRPr lang="en-CA" sz="1300" dirty="0"/>
          </a:p>
          <a:p>
            <a:r>
              <a:rPr lang="en-CA" sz="1300" dirty="0"/>
              <a:t> </a:t>
            </a:r>
          </a:p>
          <a:p>
            <a:r>
              <a:rPr lang="en-CA" sz="1300" dirty="0"/>
              <a:t>Commercially available now</a:t>
            </a:r>
          </a:p>
          <a:p>
            <a:r>
              <a:rPr lang="en-CA" sz="1300" dirty="0"/>
              <a:t> </a:t>
            </a:r>
          </a:p>
          <a:p>
            <a:r>
              <a:rPr lang="en-CA" sz="1300" dirty="0"/>
              <a:t>Generates superior concrete</a:t>
            </a:r>
          </a:p>
          <a:p>
            <a:r>
              <a:rPr lang="en-CA" sz="1300" dirty="0"/>
              <a:t> </a:t>
            </a:r>
          </a:p>
          <a:p>
            <a:r>
              <a:rPr lang="en-CA" sz="1300" dirty="0"/>
              <a:t>By you enabling </a:t>
            </a:r>
            <a:r>
              <a:rPr lang="en-CA" sz="1300" dirty="0" err="1"/>
              <a:t>CapCell</a:t>
            </a:r>
            <a:r>
              <a:rPr lang="en-CA" sz="1300" dirty="0"/>
              <a:t> technology, it is equivalent of removing 2.5 million cars from the road per year. </a:t>
            </a:r>
          </a:p>
          <a:p>
            <a:r>
              <a:rPr lang="en-CA" sz="1300" dirty="0" err="1"/>
              <a:t>CellTech</a:t>
            </a:r>
            <a:r>
              <a:rPr lang="en-CA" sz="1300" dirty="0"/>
              <a:t> is equivalent to over 80% of the large scale integrated CCS projects graphed previously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6CEB-2B2F-49E1-A417-6DACB82BFC2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837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C7C-C593-4E8F-A0F7-FB51BD6F906B}" type="datetimeFigureOut">
              <a:rPr lang="en-CA" smtClean="0"/>
              <a:t>2018-03-29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1AFA-9B3E-4250-8103-44126974D8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61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C7C-C593-4E8F-A0F7-FB51BD6F906B}" type="datetimeFigureOut">
              <a:rPr lang="en-CA" smtClean="0"/>
              <a:t>2018-03-29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1AFA-9B3E-4250-8103-44126974D8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733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C7C-C593-4E8F-A0F7-FB51BD6F906B}" type="datetimeFigureOut">
              <a:rPr lang="en-CA" smtClean="0"/>
              <a:t>2018-03-29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1AFA-9B3E-4250-8103-44126974D8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50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C7C-C593-4E8F-A0F7-FB51BD6F906B}" type="datetimeFigureOut">
              <a:rPr lang="en-CA" smtClean="0"/>
              <a:t>2018-03-29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1AFA-9B3E-4250-8103-44126974D8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05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C7C-C593-4E8F-A0F7-FB51BD6F906B}" type="datetimeFigureOut">
              <a:rPr lang="en-CA" smtClean="0"/>
              <a:t>2018-03-29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1AFA-9B3E-4250-8103-44126974D8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00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C7C-C593-4E8F-A0F7-FB51BD6F906B}" type="datetimeFigureOut">
              <a:rPr lang="en-CA" smtClean="0"/>
              <a:t>2018-03-29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1AFA-9B3E-4250-8103-44126974D8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17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C7C-C593-4E8F-A0F7-FB51BD6F906B}" type="datetimeFigureOut">
              <a:rPr lang="en-CA" smtClean="0"/>
              <a:t>2018-03-29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1AFA-9B3E-4250-8103-44126974D8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927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C7C-C593-4E8F-A0F7-FB51BD6F906B}" type="datetimeFigureOut">
              <a:rPr lang="en-CA" smtClean="0"/>
              <a:t>2018-03-29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1AFA-9B3E-4250-8103-44126974D8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992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C7C-C593-4E8F-A0F7-FB51BD6F906B}" type="datetimeFigureOut">
              <a:rPr lang="en-CA" smtClean="0"/>
              <a:t>2018-03-29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1AFA-9B3E-4250-8103-44126974D8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70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C7C-C593-4E8F-A0F7-FB51BD6F906B}" type="datetimeFigureOut">
              <a:rPr lang="en-CA" smtClean="0"/>
              <a:t>2018-03-29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1AFA-9B3E-4250-8103-44126974D8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012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C7C-C593-4E8F-A0F7-FB51BD6F906B}" type="datetimeFigureOut">
              <a:rPr lang="en-CA" smtClean="0"/>
              <a:t>2018-03-29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1AFA-9B3E-4250-8103-44126974D8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826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18C7C-C593-4E8F-A0F7-FB51BD6F906B}" type="datetimeFigureOut">
              <a:rPr lang="en-CA" smtClean="0"/>
              <a:t>2018-03-29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D1AFA-9B3E-4250-8103-44126974D8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5322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C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41319"/>
            <a:ext cx="10515600" cy="3479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Exo 2 Extra Bold" panose="00000900000000000000" pitchFamily="2" charset="0"/>
              </a:rPr>
              <a:t>Addressing Climate Change</a:t>
            </a:r>
          </a:p>
          <a:p>
            <a:pPr marL="0" indent="0" algn="ctr">
              <a:buNone/>
            </a:pPr>
            <a:r>
              <a:rPr lang="en-US" sz="700" dirty="0">
                <a:solidFill>
                  <a:schemeClr val="bg1"/>
                </a:solidFill>
                <a:latin typeface="Exo 2 Extra Bold" panose="000009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Exo 2 Extra Bold" panose="00000900000000000000" pitchFamily="2" charset="0"/>
              </a:rPr>
              <a:t>with </a:t>
            </a:r>
          </a:p>
          <a:p>
            <a:pPr marL="0" indent="0" algn="ctr">
              <a:buNone/>
            </a:pPr>
            <a:endParaRPr lang="en-US" sz="700" dirty="0">
              <a:solidFill>
                <a:schemeClr val="bg1"/>
              </a:solidFill>
              <a:latin typeface="Exo 2 Extra Bold" panose="00000900000000000000" pitchFamily="2" charset="0"/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Exo 2 Extra Bold" panose="00000900000000000000" pitchFamily="2" charset="0"/>
              </a:rPr>
              <a:t>Barrier Technology</a:t>
            </a:r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733D7EB-AC55-4272-BBE7-EC71F96FA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43" y="0"/>
            <a:ext cx="2863714" cy="294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8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060" y="0"/>
            <a:ext cx="1221906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9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63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Exo 2 Extra Bold" panose="00000900000000000000" pitchFamily="2" charset="0"/>
              </a:rPr>
              <a:t>WITH INDUSTRY ADOPTION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9503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300" b="1" dirty="0">
                <a:solidFill>
                  <a:schemeClr val="bg1"/>
                </a:solidFill>
                <a:latin typeface="Exo 2" panose="00000500000000000000" pitchFamily="2" charset="0"/>
              </a:rPr>
              <a:t>The Annual Capacity of CAPCELL technology for removing CO2 is equivalent to: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Exo 2" panose="00000500000000000000" pitchFamily="2" charset="0"/>
            </a:endParaRPr>
          </a:p>
          <a:p>
            <a:pPr lvl="1"/>
            <a:r>
              <a:rPr lang="en-US" sz="3600" b="1" dirty="0">
                <a:solidFill>
                  <a:schemeClr val="bg1"/>
                </a:solidFill>
                <a:latin typeface="Exo 2" panose="00000500000000000000" pitchFamily="2" charset="0"/>
              </a:rPr>
              <a:t>Removing 2.5 million cars from the road</a:t>
            </a:r>
          </a:p>
          <a:p>
            <a:pPr lvl="1"/>
            <a:endParaRPr lang="en-US" sz="3600" b="1" dirty="0">
              <a:solidFill>
                <a:schemeClr val="bg1"/>
              </a:solidFill>
              <a:latin typeface="Exo 2" panose="00000500000000000000" pitchFamily="2" charset="0"/>
            </a:endParaRPr>
          </a:p>
          <a:p>
            <a:pPr lvl="1"/>
            <a:r>
              <a:rPr lang="en-US" sz="3600" b="1" dirty="0">
                <a:solidFill>
                  <a:schemeClr val="bg1"/>
                </a:solidFill>
                <a:latin typeface="Exo 2" panose="00000500000000000000" pitchFamily="2" charset="0"/>
              </a:rPr>
              <a:t>A 4” pipeline to the moon and back - 1000 times</a:t>
            </a:r>
          </a:p>
          <a:p>
            <a:pPr lvl="1"/>
            <a:endParaRPr lang="en-US" sz="3600" b="1" dirty="0">
              <a:solidFill>
                <a:schemeClr val="bg1"/>
              </a:solidFill>
              <a:latin typeface="Exo 2" panose="00000500000000000000" pitchFamily="2" charset="0"/>
            </a:endParaRPr>
          </a:p>
          <a:p>
            <a:pPr lvl="1"/>
            <a:r>
              <a:rPr lang="en-US" sz="3600" b="1" dirty="0">
                <a:solidFill>
                  <a:schemeClr val="bg1"/>
                </a:solidFill>
                <a:latin typeface="Exo 2" panose="00000500000000000000" pitchFamily="2" charset="0"/>
              </a:rPr>
              <a:t>Filling 2.9 Trillion ½ liter water bottles</a:t>
            </a:r>
          </a:p>
          <a:p>
            <a:pPr lvl="1"/>
            <a:endParaRPr lang="en-US" sz="3600" b="1" dirty="0">
              <a:solidFill>
                <a:schemeClr val="bg1"/>
              </a:solidFill>
              <a:latin typeface="Exo 2" panose="00000500000000000000" pitchFamily="2" charset="0"/>
            </a:endParaRPr>
          </a:p>
          <a:p>
            <a:pPr lvl="1"/>
            <a:r>
              <a:rPr lang="en-US" sz="4100" dirty="0">
                <a:solidFill>
                  <a:schemeClr val="bg1"/>
                </a:solidFill>
                <a:latin typeface="Exo 2 Semi Bold" panose="00000700000000000000" pitchFamily="2" charset="0"/>
              </a:rPr>
              <a:t>Concrete with CAPCELL becomes the LARGEST single opportunity for REMOVAL of CO2 - Permanently</a:t>
            </a:r>
          </a:p>
        </p:txBody>
      </p:sp>
    </p:spTree>
    <p:extLst>
      <p:ext uri="{BB962C8B-B14F-4D97-AF65-F5344CB8AC3E}">
        <p14:creationId xmlns:p14="http://schemas.microsoft.com/office/powerpoint/2010/main" val="352183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723A7BC-46F4-4154-BAB4-CB0ACF568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040" y="0"/>
            <a:ext cx="625991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22CC95-20F5-4C41-A261-915A29C7A384}"/>
              </a:ext>
            </a:extLst>
          </p:cNvPr>
          <p:cNvSpPr txBox="1"/>
          <p:nvPr/>
        </p:nvSpPr>
        <p:spPr>
          <a:xfrm>
            <a:off x="8880909" y="5657671"/>
            <a:ext cx="331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Developed by </a:t>
            </a:r>
            <a:r>
              <a:rPr lang="en-US" dirty="0" err="1"/>
              <a:t>Miracon</a:t>
            </a:r>
            <a:r>
              <a:rPr lang="en-US" dirty="0"/>
              <a:t> Technologies, LLC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WWW.MiraconTech.com</a:t>
            </a:r>
          </a:p>
        </p:txBody>
      </p:sp>
    </p:spTree>
    <p:extLst>
      <p:ext uri="{BB962C8B-B14F-4D97-AF65-F5344CB8AC3E}">
        <p14:creationId xmlns:p14="http://schemas.microsoft.com/office/powerpoint/2010/main" val="16617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A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Exo 2 Extra Bold" panose="00000900000000000000" pitchFamily="2" charset="0"/>
              </a:rPr>
              <a:t>Greenhouse Gas Meets Concrete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4"/>
            <a:ext cx="10668000" cy="48647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Exo 2 Semi Bold" panose="00000700000000000000" pitchFamily="2" charset="0"/>
              </a:rPr>
              <a:t>Because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Exo 2 Semi Bold" panose="00000700000000000000" pitchFamily="2" charset="0"/>
              </a:rPr>
              <a:t> - CO</a:t>
            </a:r>
            <a:r>
              <a:rPr lang="en-US" sz="36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Exo 2 Semi Bold" panose="00000700000000000000" pitchFamily="2" charset="0"/>
              </a:rPr>
              <a:t>2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Exo 2 Semi Bold" panose="00000700000000000000" pitchFamily="2" charset="0"/>
              </a:rPr>
              <a:t> is the leading Greenhouse Gas concern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Exo 2 Semi Bold" panose="00000700000000000000" pitchFamily="2" charset="0"/>
            </a:endParaRPr>
          </a:p>
          <a:p>
            <a:pPr marL="0" indent="0">
              <a:buNone/>
            </a:pPr>
            <a:r>
              <a:rPr lang="en-US" sz="36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Exo 2 Semi Bold" panose="00000700000000000000" pitchFamily="2" charset="0"/>
              </a:rPr>
              <a:t>Because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Exo 2 Semi Bold" panose="00000700000000000000" pitchFamily="2" charset="0"/>
              </a:rPr>
              <a:t> - concrete is the 2</a:t>
            </a:r>
            <a:r>
              <a:rPr lang="en-US" sz="3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Exo 2 Semi Bold" panose="00000700000000000000" pitchFamily="2" charset="0"/>
              </a:rPr>
              <a:t>nd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Exo 2 Semi Bold" panose="00000700000000000000" pitchFamily="2" charset="0"/>
              </a:rPr>
              <a:t> most consumed product    		  next to water (3 tons/person/year)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Exo 2 Semi Bold" panose="00000700000000000000" pitchFamily="2" charset="0"/>
            </a:endParaRPr>
          </a:p>
          <a:p>
            <a:pPr marL="0" indent="0">
              <a:buNone/>
            </a:pPr>
            <a:r>
              <a:rPr lang="en-US" sz="36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Exo 2 Semi Bold" panose="00000700000000000000" pitchFamily="2" charset="0"/>
              </a:rPr>
              <a:t>Because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Exo 2 Semi Bold" panose="00000700000000000000" pitchFamily="2" charset="0"/>
              </a:rPr>
              <a:t> - CAPCELL Patent Pending technology puts 		 CO</a:t>
            </a:r>
            <a:r>
              <a:rPr lang="en-US" sz="36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Exo 2 Semi Bold" panose="00000700000000000000" pitchFamily="2" charset="0"/>
              </a:rPr>
              <a:t>2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Exo 2 Semi Bold" panose="00000700000000000000" pitchFamily="2" charset="0"/>
              </a:rPr>
              <a:t> in Concrete – permanently</a:t>
            </a:r>
          </a:p>
          <a:p>
            <a:pPr marL="0" indent="0">
              <a:buNone/>
            </a:pPr>
            <a:r>
              <a:rPr lang="en-US" sz="3900" i="1" u="sng" dirty="0">
                <a:solidFill>
                  <a:schemeClr val="bg1"/>
                </a:solidFill>
                <a:latin typeface="Exo 2 Semi Bold" panose="00000700000000000000" pitchFamily="2" charset="0"/>
              </a:rPr>
              <a:t>THEN</a:t>
            </a:r>
            <a:r>
              <a:rPr lang="en-US" sz="3600" dirty="0">
                <a:solidFill>
                  <a:schemeClr val="bg1"/>
                </a:solidFill>
                <a:latin typeface="Exo 2 Semi Bold" panose="00000700000000000000" pitchFamily="2" charset="0"/>
              </a:rPr>
              <a:t> - Concrete with CAPCELL becomes the LARGEST 	       single opportunity for REMOVAL of CO</a:t>
            </a:r>
            <a:r>
              <a:rPr lang="en-US" sz="3600" baseline="-25000" dirty="0">
                <a:solidFill>
                  <a:schemeClr val="bg1"/>
                </a:solidFill>
                <a:latin typeface="Exo 2 Semi Bold" panose="00000700000000000000" pitchFamily="2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Exo 2 Semi Bold" panose="00000700000000000000" pitchFamily="2" charset="0"/>
              </a:rPr>
              <a:t> – 	    	       Permanently</a:t>
            </a:r>
          </a:p>
          <a:p>
            <a:endParaRPr lang="en-US" sz="3600" dirty="0">
              <a:solidFill>
                <a:schemeClr val="bg1"/>
              </a:solidFill>
              <a:latin typeface="Exo 2 Semi 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6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A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Exo 2 Extra Bold" panose="00000900000000000000" pitchFamily="2" charset="0"/>
              </a:rPr>
              <a:t>Sustainable Concrete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709787" cy="456042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xo 2" panose="00000500000000000000" pitchFamily="2" charset="0"/>
              </a:rPr>
              <a:t>Most good concrete design uses a minimum of 6% void space, historically filled with air</a:t>
            </a:r>
          </a:p>
          <a:p>
            <a:endParaRPr lang="en-US" sz="1600" b="1" dirty="0">
              <a:solidFill>
                <a:schemeClr val="bg1"/>
              </a:solidFill>
              <a:latin typeface="Exo 2" panose="00000500000000000000" pitchFamily="2" charset="0"/>
            </a:endParaRPr>
          </a:p>
          <a:p>
            <a:pPr lvl="1"/>
            <a:r>
              <a:rPr lang="en-US" sz="3200" b="1" dirty="0">
                <a:solidFill>
                  <a:schemeClr val="bg1"/>
                </a:solidFill>
                <a:latin typeface="Exo 2" panose="00000500000000000000" pitchFamily="2" charset="0"/>
              </a:rPr>
              <a:t>Required in freeze / thaw climates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latin typeface="Exo 2" panose="00000500000000000000" pitchFamily="2" charset="0"/>
              </a:rPr>
              <a:t>Improved seismic resistance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latin typeface="Exo 2" panose="00000500000000000000" pitchFamily="2" charset="0"/>
              </a:rPr>
              <a:t>Easier to place and finish</a:t>
            </a: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  <a:latin typeface="Exo 2" panose="00000500000000000000" pitchFamily="2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8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C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Exo 2 Extra Bold" panose="00000900000000000000" pitchFamily="2" charset="0"/>
              </a:rPr>
              <a:t>Current Air Entrainers for Concrete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7095"/>
          </a:xfrm>
        </p:spPr>
        <p:txBody>
          <a:bodyPr>
            <a:normAutofit fontScale="55000" lnSpcReduction="20000"/>
          </a:bodyPr>
          <a:lstStyle/>
          <a:p>
            <a:r>
              <a:rPr lang="en-US" sz="3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xo 2" panose="00000500000000000000" pitchFamily="2" charset="0"/>
              </a:rPr>
              <a:t>Industry wide, concrete producers have settled with the notion that Surfactant Based Air Entrainers (SBAE’s) don’t work. As long as this tolerance maintains it s foothold, Sustainable Concrete is not achievable. </a:t>
            </a:r>
          </a:p>
          <a:p>
            <a:r>
              <a:rPr lang="en-US" sz="3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xo 2" panose="00000500000000000000" pitchFamily="2" charset="0"/>
              </a:rPr>
              <a:t>SBAE’s require virtually constant monitoring and adjusting – high resource requirement for limited return as there is still a high failure rate. </a:t>
            </a:r>
          </a:p>
          <a:p>
            <a:r>
              <a:rPr lang="en-US" sz="3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xo 2" panose="00000500000000000000" pitchFamily="2" charset="0"/>
              </a:rPr>
              <a:t>A few examples of what affects SBAE’s are: outside temperature (10˚ - 15˚ F ), the size and amount of aggregate (sand and rock), mixing time, order of mixing, adding additional water at the job site . The list is extensive</a:t>
            </a:r>
          </a:p>
          <a:p>
            <a:r>
              <a:rPr lang="en-US" sz="3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xo 2" panose="00000500000000000000" pitchFamily="2" charset="0"/>
              </a:rPr>
              <a:t>Some of these factors can completely eliminate the air void space and some can more than double  the air void space. </a:t>
            </a:r>
          </a:p>
          <a:p>
            <a:pPr marL="0" indent="0">
              <a:buNone/>
            </a:pPr>
            <a:endParaRPr lang="en-US" sz="3900" b="1" dirty="0">
              <a:solidFill>
                <a:schemeClr val="bg1"/>
              </a:solidFill>
              <a:latin typeface="Exo 2" panose="00000500000000000000" pitchFamily="2" charset="0"/>
            </a:endParaRPr>
          </a:p>
          <a:p>
            <a:pPr marL="0" indent="0">
              <a:buNone/>
            </a:pPr>
            <a:endParaRPr lang="en-US" sz="3900" b="1" dirty="0">
              <a:solidFill>
                <a:schemeClr val="bg1"/>
              </a:solidFill>
              <a:latin typeface="Exo 2" panose="00000500000000000000" pitchFamily="2" charset="0"/>
            </a:endParaRPr>
          </a:p>
          <a:p>
            <a:r>
              <a:rPr lang="en-US" sz="3900" b="1" dirty="0">
                <a:solidFill>
                  <a:schemeClr val="bg1"/>
                </a:solidFill>
                <a:latin typeface="Exo 2" panose="00000500000000000000" pitchFamily="2" charset="0"/>
              </a:rPr>
              <a:t>CAPCELL chemistry, Polymer Based Air </a:t>
            </a:r>
            <a:r>
              <a:rPr lang="en-US" sz="3900" b="1" dirty="0" err="1">
                <a:solidFill>
                  <a:schemeClr val="bg1"/>
                </a:solidFill>
                <a:latin typeface="Exo 2" panose="00000500000000000000" pitchFamily="2" charset="0"/>
              </a:rPr>
              <a:t>Entrainer</a:t>
            </a:r>
            <a:r>
              <a:rPr lang="en-US" sz="3900" b="1" dirty="0">
                <a:solidFill>
                  <a:schemeClr val="bg1"/>
                </a:solidFill>
                <a:latin typeface="Exo 2" panose="00000500000000000000" pitchFamily="2" charset="0"/>
              </a:rPr>
              <a:t> (PBAE), is highly robust relative to repeatable / predictable performance. </a:t>
            </a:r>
          </a:p>
          <a:p>
            <a:r>
              <a:rPr lang="en-US" sz="3900" b="1" dirty="0">
                <a:solidFill>
                  <a:schemeClr val="bg1"/>
                </a:solidFill>
                <a:latin typeface="Exo 2" panose="00000500000000000000" pitchFamily="2" charset="0"/>
              </a:rPr>
              <a:t>CAPCELL is minimally affected by most severe factors  and not affected by ordinary factors such as  changes in outside temperature.</a:t>
            </a:r>
          </a:p>
          <a:p>
            <a:endParaRPr lang="en-US" sz="3900" b="1" dirty="0">
              <a:solidFill>
                <a:schemeClr val="bg1"/>
              </a:solidFill>
              <a:latin typeface="Exo 2" panose="00000500000000000000" pitchFamily="2" charset="0"/>
            </a:endParaRPr>
          </a:p>
          <a:p>
            <a:endParaRPr lang="en-US" sz="3900" b="1" dirty="0">
              <a:solidFill>
                <a:schemeClr val="bg1"/>
              </a:solidFill>
              <a:latin typeface="Exo 2" panose="00000500000000000000" pitchFamily="2" charset="0"/>
            </a:endParaRPr>
          </a:p>
          <a:p>
            <a:pPr marL="457200" lvl="1" indent="0">
              <a:buNone/>
            </a:pPr>
            <a:endParaRPr lang="en-US" sz="3600" b="1" dirty="0">
              <a:solidFill>
                <a:schemeClr val="bg1"/>
              </a:solidFill>
              <a:latin typeface="Exo 2" panose="00000500000000000000" pitchFamily="2" charset="0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2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89533" cy="68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7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51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Exo 2 Extra Bold" panose="00000900000000000000" pitchFamily="2" charset="0"/>
              </a:rPr>
              <a:t>CAPCELL PBAE vs SBAE’s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065" y="1474686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Exo 2 Semi Bold" panose="00000700000000000000" pitchFamily="2" charset="0"/>
              </a:rPr>
              <a:t>Polymer Based Air Entrainers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065" y="2505075"/>
            <a:ext cx="5157787" cy="368458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Exo 2" panose="00000500000000000000" pitchFamily="2" charset="0"/>
              </a:rPr>
              <a:t>Mechanical (Machine generated)</a:t>
            </a:r>
          </a:p>
          <a:p>
            <a:r>
              <a:rPr lang="en-US" sz="2400" dirty="0">
                <a:solidFill>
                  <a:schemeClr val="bg1"/>
                </a:solidFill>
                <a:latin typeface="Exo 2" panose="00000500000000000000" pitchFamily="2" charset="0"/>
              </a:rPr>
              <a:t>Non ionic</a:t>
            </a:r>
          </a:p>
          <a:p>
            <a:r>
              <a:rPr lang="en-US" sz="2400" dirty="0">
                <a:solidFill>
                  <a:schemeClr val="bg1"/>
                </a:solidFill>
                <a:latin typeface="Exo 2" panose="00000500000000000000" pitchFamily="2" charset="0"/>
              </a:rPr>
              <a:t>Large molecular weight</a:t>
            </a:r>
          </a:p>
          <a:p>
            <a:r>
              <a:rPr lang="en-US" sz="2400" dirty="0">
                <a:solidFill>
                  <a:schemeClr val="bg1"/>
                </a:solidFill>
                <a:latin typeface="Exo 2" panose="00000500000000000000" pitchFamily="2" charset="0"/>
              </a:rPr>
              <a:t>Creates a barrier technology</a:t>
            </a:r>
          </a:p>
          <a:p>
            <a:r>
              <a:rPr lang="en-US" sz="2400" dirty="0">
                <a:solidFill>
                  <a:schemeClr val="bg1"/>
                </a:solidFill>
                <a:latin typeface="Exo 2" panose="00000500000000000000" pitchFamily="2" charset="0"/>
              </a:rPr>
              <a:t>Consistently ±1% by gas volume</a:t>
            </a:r>
          </a:p>
          <a:p>
            <a:r>
              <a:rPr lang="en-US" sz="2400" dirty="0">
                <a:solidFill>
                  <a:schemeClr val="bg1"/>
                </a:solidFill>
                <a:latin typeface="Exo 2" panose="00000500000000000000" pitchFamily="2" charset="0"/>
              </a:rPr>
              <a:t>Highly consistent microsphere</a:t>
            </a:r>
          </a:p>
          <a:p>
            <a:r>
              <a:rPr lang="en-US" sz="2400" dirty="0">
                <a:solidFill>
                  <a:schemeClr val="bg1"/>
                </a:solidFill>
                <a:latin typeface="Exo 2" panose="00000500000000000000" pitchFamily="2" charset="0"/>
              </a:rPr>
              <a:t>Loading  based on required void % </a:t>
            </a:r>
          </a:p>
          <a:p>
            <a:r>
              <a:rPr lang="en-US" sz="2400" dirty="0">
                <a:solidFill>
                  <a:schemeClr val="bg1"/>
                </a:solidFill>
                <a:latin typeface="Exo 2" panose="00000500000000000000" pitchFamily="2" charset="0"/>
              </a:rPr>
              <a:t>Not affected by environmental factors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928" y="1474686"/>
            <a:ext cx="5494644" cy="82391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Exo 2 Semi Bold" panose="00000700000000000000" pitchFamily="2" charset="0"/>
              </a:rPr>
              <a:t>Surfactant Based Air Entrainers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928" y="2505075"/>
            <a:ext cx="5183188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Exo 2" panose="00000500000000000000" pitchFamily="2" charset="0"/>
              </a:rPr>
              <a:t>Agitation</a:t>
            </a:r>
          </a:p>
          <a:p>
            <a:r>
              <a:rPr lang="en-US" dirty="0">
                <a:solidFill>
                  <a:schemeClr val="bg1"/>
                </a:solidFill>
                <a:latin typeface="Exo 2" panose="00000500000000000000" pitchFamily="2" charset="0"/>
              </a:rPr>
              <a:t>Anionic (typical)</a:t>
            </a:r>
          </a:p>
          <a:p>
            <a:r>
              <a:rPr lang="en-US" dirty="0">
                <a:solidFill>
                  <a:schemeClr val="bg1"/>
                </a:solidFill>
                <a:latin typeface="Exo 2" panose="00000500000000000000" pitchFamily="2" charset="0"/>
              </a:rPr>
              <a:t>Requires charge to attach (cement) for stabilization</a:t>
            </a:r>
          </a:p>
          <a:p>
            <a:r>
              <a:rPr lang="en-US" dirty="0">
                <a:solidFill>
                  <a:schemeClr val="bg1"/>
                </a:solidFill>
                <a:latin typeface="Exo 2" panose="00000500000000000000" pitchFamily="2" charset="0"/>
              </a:rPr>
              <a:t>Loading based on the weight of cement</a:t>
            </a:r>
          </a:p>
          <a:p>
            <a:r>
              <a:rPr lang="en-US" dirty="0">
                <a:solidFill>
                  <a:schemeClr val="bg1"/>
                </a:solidFill>
                <a:latin typeface="Exo 2" panose="00000500000000000000" pitchFamily="2" charset="0"/>
              </a:rPr>
              <a:t>Wide variance of bubble size</a:t>
            </a:r>
          </a:p>
          <a:p>
            <a:r>
              <a:rPr lang="en-US" dirty="0">
                <a:solidFill>
                  <a:schemeClr val="bg1"/>
                </a:solidFill>
                <a:latin typeface="Exo 2" panose="00000500000000000000" pitchFamily="2" charset="0"/>
              </a:rPr>
              <a:t>High margin of error</a:t>
            </a:r>
          </a:p>
          <a:p>
            <a:r>
              <a:rPr lang="en-US" dirty="0">
                <a:solidFill>
                  <a:schemeClr val="bg1"/>
                </a:solidFill>
                <a:latin typeface="Exo 2" panose="00000500000000000000" pitchFamily="2" charset="0"/>
              </a:rPr>
              <a:t>Constant Daily adjustment </a:t>
            </a:r>
          </a:p>
        </p:txBody>
      </p:sp>
    </p:spTree>
    <p:extLst>
      <p:ext uri="{BB962C8B-B14F-4D97-AF65-F5344CB8AC3E}">
        <p14:creationId xmlns:p14="http://schemas.microsoft.com/office/powerpoint/2010/main" val="49103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0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1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3624</TotalTime>
  <Words>451</Words>
  <Application>Microsoft Office PowerPoint</Application>
  <PresentationFormat>Widescreen</PresentationFormat>
  <Paragraphs>96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Exo 2</vt:lpstr>
      <vt:lpstr>Exo 2 Extra Bold</vt:lpstr>
      <vt:lpstr>Exo 2 Semi Bold</vt:lpstr>
      <vt:lpstr>Office Theme</vt:lpstr>
      <vt:lpstr>PowerPoint Presentation</vt:lpstr>
      <vt:lpstr>Greenhouse Gas Meets Concrete</vt:lpstr>
      <vt:lpstr>Sustainable Concrete </vt:lpstr>
      <vt:lpstr>Current Air Entrainers for Concrete</vt:lpstr>
      <vt:lpstr>PowerPoint Presentation</vt:lpstr>
      <vt:lpstr>CAPCELL PBAE vs SBAE’s</vt:lpstr>
      <vt:lpstr>PowerPoint Presentation</vt:lpstr>
      <vt:lpstr>PowerPoint Presentation</vt:lpstr>
      <vt:lpstr>PowerPoint Presentation</vt:lpstr>
      <vt:lpstr>PowerPoint Presentation</vt:lpstr>
      <vt:lpstr>WITH INDUSTRY ADOPTION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dsprague</dc:creator>
  <cp:lastModifiedBy>Chris Blair</cp:lastModifiedBy>
  <cp:revision>115</cp:revision>
  <cp:lastPrinted>2016-09-20T16:21:12Z</cp:lastPrinted>
  <dcterms:created xsi:type="dcterms:W3CDTF">2016-07-09T21:50:35Z</dcterms:created>
  <dcterms:modified xsi:type="dcterms:W3CDTF">2018-03-29T17:32:28Z</dcterms:modified>
</cp:coreProperties>
</file>