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5"/>
  </p:notesMasterIdLst>
  <p:sldIdLst>
    <p:sldId id="256" r:id="rId2"/>
    <p:sldId id="298" r:id="rId3"/>
    <p:sldId id="272" r:id="rId4"/>
    <p:sldId id="273" r:id="rId5"/>
    <p:sldId id="274" r:id="rId6"/>
    <p:sldId id="275" r:id="rId7"/>
    <p:sldId id="276" r:id="rId8"/>
    <p:sldId id="277" r:id="rId9"/>
    <p:sldId id="278" r:id="rId10"/>
    <p:sldId id="280" r:id="rId11"/>
    <p:sldId id="282" r:id="rId12"/>
    <p:sldId id="292" r:id="rId13"/>
    <p:sldId id="283" r:id="rId14"/>
    <p:sldId id="284" r:id="rId15"/>
    <p:sldId id="285" r:id="rId16"/>
    <p:sldId id="295" r:id="rId17"/>
    <p:sldId id="287" r:id="rId18"/>
    <p:sldId id="286" r:id="rId19"/>
    <p:sldId id="288" r:id="rId20"/>
    <p:sldId id="289" r:id="rId21"/>
    <p:sldId id="290" r:id="rId22"/>
    <p:sldId id="293" r:id="rId23"/>
    <p:sldId id="29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3" autoAdjust="0"/>
    <p:restoredTop sz="86419" autoAdjust="0"/>
  </p:normalViewPr>
  <p:slideViewPr>
    <p:cSldViewPr snapToGrid="0">
      <p:cViewPr varScale="1">
        <p:scale>
          <a:sx n="99" d="100"/>
          <a:sy n="99" d="100"/>
        </p:scale>
        <p:origin x="1278"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7CE6B-7F64-4D16-895E-08E5CC3F778D}" type="datetimeFigureOut">
              <a:rPr lang="en-CA" smtClean="0"/>
              <a:t>2018-03-29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86CEB-2B2F-49E1-A417-6DACB82BFC2F}" type="slidenum">
              <a:rPr lang="en-CA" smtClean="0"/>
              <a:t>‹#›</a:t>
            </a:fld>
            <a:endParaRPr lang="en-CA"/>
          </a:p>
        </p:txBody>
      </p:sp>
    </p:spTree>
    <p:extLst>
      <p:ext uri="{BB962C8B-B14F-4D97-AF65-F5344CB8AC3E}">
        <p14:creationId xmlns:p14="http://schemas.microsoft.com/office/powerpoint/2010/main" val="305598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lobalccsinstitute.com/content/industrial-cc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dictionary.com/browse/compac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arboncure.co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olidiatech.co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o2.earth/"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oleffect.org/content/about-us/faq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arb.ca.gov/cc/cc.htm" TargetMode="External"/><Relationship Id="rId5" Type="http://schemas.openxmlformats.org/officeDocument/2006/relationships/hyperlink" Target="http://www.c2es.org/us-states-regions/regional-climate-initiatives/mggra" TargetMode="External"/><Relationship Id="rId4" Type="http://schemas.openxmlformats.org/officeDocument/2006/relationships/hyperlink" Target="http://www.fcm.ca/home/programs/partners-for-climate-protection/program-resources/greenhouse-gas-reduction-initiatives.ht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rightfuture.unilever.us/stories/473119/take-climate-action-for-a-bright-future.aspx?gclid=COfb3bqn1c0CFQMQaQodkrYEIA&amp;gclsrc=aw.d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Short speak on CO</a:t>
            </a:r>
            <a:r>
              <a:rPr lang="en-CA" sz="1200" b="1" kern="1200" baseline="-25000" dirty="0">
                <a:solidFill>
                  <a:schemeClr val="tx1"/>
                </a:solidFill>
                <a:effectLst/>
                <a:latin typeface="+mn-lt"/>
                <a:ea typeface="+mn-ea"/>
                <a:cs typeface="+mn-cs"/>
              </a:rPr>
              <a:t>2</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a:t>
            </a:r>
            <a:r>
              <a:rPr lang="en-CA" sz="1200" kern="1200" baseline="-25000" dirty="0">
                <a:solidFill>
                  <a:schemeClr val="tx1"/>
                </a:solidFill>
                <a:effectLst/>
                <a:latin typeface="+mn-lt"/>
                <a:ea typeface="+mn-ea"/>
                <a:cs typeface="+mn-cs"/>
              </a:rPr>
              <a:t>2</a:t>
            </a:r>
            <a:r>
              <a:rPr lang="en-CA" sz="1200" b="1" kern="1200" dirty="0">
                <a:solidFill>
                  <a:schemeClr val="tx1"/>
                </a:solidFill>
                <a:effectLst/>
                <a:latin typeface="+mn-lt"/>
                <a:ea typeface="+mn-ea"/>
                <a:cs typeface="+mn-cs"/>
              </a:rPr>
              <a:t> - vital to our existence</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Naturally</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Beer and Soda! </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in the right quantities is vital to life on Earth. It occurs naturally in many places and conditions. All aerobic organisms produce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in respiration (breathing). It can be found naturally in our atmosphere, all groundwater, rivers lakes and oceans. It is in the ice caps, glaciers, and most petroleum products. It is used in welding, oil recovery, solvents and drying agents. It is a by product of fermentation and decay of organic materials. It is produced in most combustion processes from burning wood to gasoline. </a:t>
            </a:r>
          </a:p>
          <a:p>
            <a:r>
              <a:rPr lang="en-CA" sz="1200" kern="1200" dirty="0">
                <a:solidFill>
                  <a:schemeClr val="tx1"/>
                </a:solidFill>
                <a:effectLst/>
                <a:latin typeface="+mn-lt"/>
                <a:ea typeface="+mn-ea"/>
                <a:cs typeface="+mn-cs"/>
              </a:rPr>
              <a:t>Most importantly we use it to make our beer and soda worth drinking!</a:t>
            </a: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3</a:t>
            </a:fld>
            <a:endParaRPr lang="en-CA"/>
          </a:p>
        </p:txBody>
      </p:sp>
    </p:spTree>
    <p:extLst>
      <p:ext uri="{BB962C8B-B14F-4D97-AF65-F5344CB8AC3E}">
        <p14:creationId xmlns:p14="http://schemas.microsoft.com/office/powerpoint/2010/main" val="2247917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Concrete – v. low carbon footprint per unit</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Volume gives CO2 levels</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Volume is our lever</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Building and construction is accelerating with the development of the middle class particularly in India and China. Therefore the use of building products is expected to increase over the next 30 years.</a:t>
            </a:r>
          </a:p>
          <a:p>
            <a:r>
              <a:rPr lang="en-CA" sz="1200" kern="1200" dirty="0">
                <a:solidFill>
                  <a:schemeClr val="tx1"/>
                </a:solidFill>
                <a:effectLst/>
                <a:latin typeface="+mn-lt"/>
                <a:ea typeface="+mn-ea"/>
                <a:cs typeface="+mn-cs"/>
              </a:rPr>
              <a:t>If we look at building products on a per unit basis, it shows that concrete has a very low carbon footprint. </a:t>
            </a:r>
          </a:p>
          <a:p>
            <a:r>
              <a:rPr lang="en-CA" sz="1200" kern="1200" dirty="0">
                <a:solidFill>
                  <a:schemeClr val="tx1"/>
                </a:solidFill>
                <a:effectLst/>
                <a:latin typeface="+mn-lt"/>
                <a:ea typeface="+mn-ea"/>
                <a:cs typeface="+mn-cs"/>
              </a:rPr>
              <a:t>So why wouldn’t we take a run at aluminum or even lumber instead of concrete?</a:t>
            </a:r>
          </a:p>
          <a:p>
            <a:r>
              <a:rPr lang="en-CA" sz="1200" kern="1200" dirty="0">
                <a:solidFill>
                  <a:schemeClr val="tx1"/>
                </a:solidFill>
                <a:effectLst/>
                <a:latin typeface="+mn-lt"/>
                <a:ea typeface="+mn-ea"/>
                <a:cs typeface="+mn-cs"/>
              </a:rPr>
              <a:t>Concrete actually holds the keys as it is the largest consumed building product in the world. The average today is 4 tons per person per year. </a:t>
            </a:r>
          </a:p>
          <a:p>
            <a:r>
              <a:rPr lang="en-CA" sz="1200" kern="1200" dirty="0">
                <a:solidFill>
                  <a:schemeClr val="tx1"/>
                </a:solidFill>
                <a:effectLst/>
                <a:latin typeface="+mn-lt"/>
                <a:ea typeface="+mn-ea"/>
                <a:cs typeface="+mn-cs"/>
              </a:rPr>
              <a:t>Concrete gets the rap as being a major contributor to CO2 emissions due to the shear volume placed</a:t>
            </a:r>
          </a:p>
          <a:p>
            <a:r>
              <a:rPr lang="en-CA" sz="1200" kern="1200" dirty="0">
                <a:solidFill>
                  <a:schemeClr val="tx1"/>
                </a:solidFill>
                <a:effectLst/>
                <a:latin typeface="+mn-lt"/>
                <a:ea typeface="+mn-ea"/>
                <a:cs typeface="+mn-cs"/>
              </a:rPr>
              <a:t>It is also the reason that it makes the most sense to utilize concrete with our technology because we have an enormous footprint to work with. </a:t>
            </a: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12</a:t>
            </a:fld>
            <a:endParaRPr lang="en-CA"/>
          </a:p>
        </p:txBody>
      </p:sp>
    </p:spTree>
    <p:extLst>
      <p:ext uri="{BB962C8B-B14F-4D97-AF65-F5344CB8AC3E}">
        <p14:creationId xmlns:p14="http://schemas.microsoft.com/office/powerpoint/2010/main" val="21787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CCS – large point</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17 projects</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Underground storage</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Large-scale integrated CCS projects (LSIPs) are defined as projects involving the capture, transport, and storage of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at a scale of:</a:t>
            </a:r>
          </a:p>
          <a:p>
            <a:pPr lvl="0"/>
            <a:r>
              <a:rPr lang="en-CA" sz="1200" kern="1200" dirty="0">
                <a:solidFill>
                  <a:schemeClr val="tx1"/>
                </a:solidFill>
                <a:effectLst/>
                <a:latin typeface="+mn-lt"/>
                <a:ea typeface="+mn-ea"/>
                <a:cs typeface="+mn-cs"/>
              </a:rPr>
              <a:t>at least 800,000 tonnes of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annually for a coal–based power plant, or</a:t>
            </a:r>
          </a:p>
          <a:p>
            <a:pPr lvl="0"/>
            <a:r>
              <a:rPr lang="en-CA" sz="1200" kern="1200" dirty="0">
                <a:solidFill>
                  <a:schemeClr val="tx1"/>
                </a:solidFill>
                <a:effectLst/>
                <a:latin typeface="+mn-lt"/>
                <a:ea typeface="+mn-ea"/>
                <a:cs typeface="+mn-cs"/>
              </a:rPr>
              <a:t>at least 400,000 tonnes of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annually for other emissions–intensive industrial facilities (including natural gas–based power generation).</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Carbon capture and storage (CCS) of GHG gases from large point sources such as fossil fuel power plants started in 1972 with the first commercial application. The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is then injected into geological formations for various purposes – Enhanced Oil Recovery – EOR.  Inefficiencies in capture, handling and injection yield roughly a 50% CCS ratio. </a:t>
            </a:r>
          </a:p>
          <a:p>
            <a:r>
              <a:rPr lang="en-CA" sz="1200" kern="1200" dirty="0">
                <a:solidFill>
                  <a:schemeClr val="tx1"/>
                </a:solidFill>
                <a:effectLst/>
                <a:latin typeface="+mn-lt"/>
                <a:ea typeface="+mn-ea"/>
                <a:cs typeface="+mn-cs"/>
              </a:rPr>
              <a:t>CCS large point sources now have 17 major projects that have captured in excess of 100 million tons of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to date. These projects break down in five major areas; Natural Gas Processing, Fertiliser production, Hydrogen production, Coal gasification, Iron and steel making. All of these utilize deep underground storage or EOR. </a:t>
            </a:r>
          </a:p>
          <a:p>
            <a:r>
              <a:rPr lang="en-CA" sz="1200" u="sng" kern="1200" dirty="0">
                <a:solidFill>
                  <a:schemeClr val="tx1"/>
                </a:solidFill>
                <a:effectLst/>
                <a:latin typeface="+mn-lt"/>
                <a:ea typeface="+mn-ea"/>
                <a:cs typeface="+mn-cs"/>
                <a:hlinkClick r:id="rId3"/>
              </a:rPr>
              <a:t>http://www.globalccsinstitute.com/content/industrial-ccs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13</a:t>
            </a:fld>
            <a:endParaRPr lang="en-CA"/>
          </a:p>
        </p:txBody>
      </p:sp>
    </p:spTree>
    <p:extLst>
      <p:ext uri="{BB962C8B-B14F-4D97-AF65-F5344CB8AC3E}">
        <p14:creationId xmlns:p14="http://schemas.microsoft.com/office/powerpoint/2010/main" val="2368620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err="1">
                <a:solidFill>
                  <a:schemeClr val="tx1"/>
                </a:solidFill>
                <a:effectLst/>
                <a:latin typeface="+mn-lt"/>
                <a:ea typeface="+mn-ea"/>
                <a:cs typeface="+mn-cs"/>
              </a:rPr>
              <a:t>CellTech</a:t>
            </a:r>
            <a:r>
              <a:rPr lang="en-CA" sz="1200" b="1" kern="1200" dirty="0">
                <a:solidFill>
                  <a:schemeClr val="tx1"/>
                </a:solidFill>
                <a:effectLst/>
                <a:latin typeface="+mn-lt"/>
                <a:ea typeface="+mn-ea"/>
                <a:cs typeface="+mn-cs"/>
              </a:rPr>
              <a:t> – 12.7 </a:t>
            </a:r>
            <a:r>
              <a:rPr lang="en-CA" sz="1200" b="1" kern="1200" dirty="0" err="1">
                <a:solidFill>
                  <a:schemeClr val="tx1"/>
                </a:solidFill>
                <a:effectLst/>
                <a:latin typeface="+mn-lt"/>
                <a:ea typeface="+mn-ea"/>
                <a:cs typeface="+mn-cs"/>
              </a:rPr>
              <a:t>MTpA</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The 17 current and about to be launched CCS projects which are the largest in the world, utilize underground storage. </a:t>
            </a:r>
          </a:p>
          <a:p>
            <a:r>
              <a:rPr lang="en-CA" sz="1200" b="1" kern="1200" dirty="0">
                <a:solidFill>
                  <a:schemeClr val="tx1"/>
                </a:solidFill>
                <a:effectLst/>
                <a:latin typeface="+mn-lt"/>
                <a:ea typeface="+mn-ea"/>
                <a:cs typeface="+mn-cs"/>
              </a:rPr>
              <a:t>All but one. One company stands out  “</a:t>
            </a:r>
            <a:r>
              <a:rPr lang="en-CA" sz="1200" b="1" kern="1200" dirty="0" err="1">
                <a:solidFill>
                  <a:schemeClr val="tx1"/>
                </a:solidFill>
                <a:effectLst/>
                <a:latin typeface="+mn-lt"/>
                <a:ea typeface="+mn-ea"/>
                <a:cs typeface="+mn-cs"/>
              </a:rPr>
              <a:t>CellTech</a:t>
            </a:r>
            <a:r>
              <a:rPr lang="en-CA" sz="1200" b="1" kern="1200" dirty="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r>
              <a:rPr lang="en-CA" sz="1200" b="1" i="1" kern="1200" dirty="0" err="1">
                <a:solidFill>
                  <a:schemeClr val="tx1"/>
                </a:solidFill>
                <a:effectLst/>
                <a:latin typeface="+mn-lt"/>
                <a:ea typeface="+mn-ea"/>
                <a:cs typeface="+mn-cs"/>
              </a:rPr>
              <a:t>CellTech</a:t>
            </a:r>
            <a:r>
              <a:rPr lang="en-CA" sz="1200" b="1" i="1" kern="1200" dirty="0">
                <a:solidFill>
                  <a:schemeClr val="tx1"/>
                </a:solidFill>
                <a:effectLst/>
                <a:latin typeface="+mn-lt"/>
                <a:ea typeface="+mn-ea"/>
                <a:cs typeface="+mn-cs"/>
              </a:rPr>
              <a:t> PERMANENTLY removes CO</a:t>
            </a:r>
            <a:r>
              <a:rPr lang="en-CA" sz="1200" b="1" i="1" kern="1200" baseline="-25000" dirty="0">
                <a:solidFill>
                  <a:schemeClr val="tx1"/>
                </a:solidFill>
                <a:effectLst/>
                <a:latin typeface="+mn-lt"/>
                <a:ea typeface="+mn-ea"/>
                <a:cs typeface="+mn-cs"/>
              </a:rPr>
              <a:t>2</a:t>
            </a:r>
            <a:endParaRPr lang="en-CA" sz="1200" kern="1200" dirty="0">
              <a:solidFill>
                <a:schemeClr val="tx1"/>
              </a:solidFill>
              <a:effectLst/>
              <a:latin typeface="+mn-lt"/>
              <a:ea typeface="+mn-ea"/>
              <a:cs typeface="+mn-cs"/>
            </a:endParaRPr>
          </a:p>
          <a:p>
            <a:r>
              <a:rPr lang="en-CA" sz="1200" kern="1200" dirty="0" err="1">
                <a:solidFill>
                  <a:schemeClr val="tx1"/>
                </a:solidFill>
                <a:effectLst/>
                <a:latin typeface="+mn-lt"/>
                <a:ea typeface="+mn-ea"/>
                <a:cs typeface="+mn-cs"/>
              </a:rPr>
              <a:t>CellTech</a:t>
            </a:r>
            <a:r>
              <a:rPr lang="en-CA" sz="1200" kern="1200" dirty="0">
                <a:solidFill>
                  <a:schemeClr val="tx1"/>
                </a:solidFill>
                <a:effectLst/>
                <a:latin typeface="+mn-lt"/>
                <a:ea typeface="+mn-ea"/>
                <a:cs typeface="+mn-cs"/>
              </a:rPr>
              <a:t> utilizes concrete, the second largest consumed product in the world next to water at 4 tons per person per year, globally. </a:t>
            </a:r>
          </a:p>
          <a:p>
            <a:r>
              <a:rPr lang="en-CA" sz="1200" kern="1200" dirty="0">
                <a:solidFill>
                  <a:schemeClr val="tx1"/>
                </a:solidFill>
                <a:effectLst/>
                <a:latin typeface="+mn-lt"/>
                <a:ea typeface="+mn-ea"/>
                <a:cs typeface="+mn-cs"/>
              </a:rPr>
              <a:t>We tether it to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the largest GHG</a:t>
            </a:r>
          </a:p>
          <a:p>
            <a:r>
              <a:rPr lang="en-CA" sz="1200" kern="1200" dirty="0">
                <a:solidFill>
                  <a:schemeClr val="tx1"/>
                </a:solidFill>
                <a:effectLst/>
                <a:latin typeface="+mn-lt"/>
                <a:ea typeface="+mn-ea"/>
                <a:cs typeface="+mn-cs"/>
              </a:rPr>
              <a:t>And we make better concrete with it. </a:t>
            </a:r>
          </a:p>
          <a:p>
            <a:r>
              <a:rPr lang="en-CA" sz="1200" kern="1200" dirty="0">
                <a:solidFill>
                  <a:schemeClr val="tx1"/>
                </a:solidFill>
                <a:effectLst/>
                <a:latin typeface="+mn-lt"/>
                <a:ea typeface="+mn-ea"/>
                <a:cs typeface="+mn-cs"/>
              </a:rPr>
              <a:t>Due to the nature of </a:t>
            </a:r>
            <a:r>
              <a:rPr lang="en-CA" sz="1200" kern="1200" dirty="0" err="1">
                <a:solidFill>
                  <a:schemeClr val="tx1"/>
                </a:solidFill>
                <a:effectLst/>
                <a:latin typeface="+mn-lt"/>
                <a:ea typeface="+mn-ea"/>
                <a:cs typeface="+mn-cs"/>
              </a:rPr>
              <a:t>CellTech</a:t>
            </a:r>
            <a:r>
              <a:rPr lang="en-CA" sz="1200" kern="1200" dirty="0">
                <a:solidFill>
                  <a:schemeClr val="tx1"/>
                </a:solidFill>
                <a:effectLst/>
                <a:latin typeface="+mn-lt"/>
                <a:ea typeface="+mn-ea"/>
                <a:cs typeface="+mn-cs"/>
              </a:rPr>
              <a:t> technology and the interaction with concrete,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is permanently removed by a chemical reaction. </a:t>
            </a: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14</a:t>
            </a:fld>
            <a:endParaRPr lang="en-CA"/>
          </a:p>
        </p:txBody>
      </p:sp>
    </p:spTree>
    <p:extLst>
      <p:ext uri="{BB962C8B-B14F-4D97-AF65-F5344CB8AC3E}">
        <p14:creationId xmlns:p14="http://schemas.microsoft.com/office/powerpoint/2010/main" val="2342556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This is the technology</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Bubble!</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Rheology and compaction</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Good Rheology yields good compaction</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Concrete mix of crusty materials</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err="1">
                <a:solidFill>
                  <a:schemeClr val="tx1"/>
                </a:solidFill>
                <a:effectLst/>
                <a:latin typeface="+mn-lt"/>
                <a:ea typeface="+mn-ea"/>
                <a:cs typeface="+mn-cs"/>
              </a:rPr>
              <a:t>CellTech</a:t>
            </a:r>
            <a:r>
              <a:rPr lang="en-CA" sz="1200" b="1" kern="1200" dirty="0">
                <a:solidFill>
                  <a:schemeClr val="tx1"/>
                </a:solidFill>
                <a:effectLst/>
                <a:latin typeface="+mn-lt"/>
                <a:ea typeface="+mn-ea"/>
                <a:cs typeface="+mn-cs"/>
              </a:rPr>
              <a:t> (</a:t>
            </a:r>
            <a:r>
              <a:rPr lang="en-CA" sz="1200" b="1" kern="1200" dirty="0" err="1">
                <a:solidFill>
                  <a:schemeClr val="tx1"/>
                </a:solidFill>
                <a:effectLst/>
                <a:latin typeface="+mn-lt"/>
                <a:ea typeface="+mn-ea"/>
                <a:cs typeface="+mn-cs"/>
              </a:rPr>
              <a:t>CapCellize</a:t>
            </a:r>
            <a:r>
              <a:rPr lang="en-CA" sz="1200" b="1" kern="1200" dirty="0">
                <a:solidFill>
                  <a:schemeClr val="tx1"/>
                </a:solidFill>
                <a:effectLst/>
                <a:latin typeface="+mn-lt"/>
                <a:ea typeface="+mn-ea"/>
                <a:cs typeface="+mn-cs"/>
              </a:rPr>
              <a:t>) - </a:t>
            </a:r>
            <a:r>
              <a:rPr lang="en-CA" sz="1200" kern="1200" dirty="0" err="1">
                <a:solidFill>
                  <a:schemeClr val="tx1"/>
                </a:solidFill>
                <a:effectLst/>
                <a:latin typeface="+mn-lt"/>
                <a:ea typeface="+mn-ea"/>
                <a:cs typeface="+mn-cs"/>
              </a:rPr>
              <a:t>CapCellizing</a:t>
            </a:r>
            <a:r>
              <a:rPr lang="en-CA" sz="1200" kern="1200" dirty="0">
                <a:solidFill>
                  <a:schemeClr val="tx1"/>
                </a:solidFill>
                <a:effectLst/>
                <a:latin typeface="+mn-lt"/>
                <a:ea typeface="+mn-ea"/>
                <a:cs typeface="+mn-cs"/>
              </a:rPr>
              <a:t>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in a polymer bubble. </a:t>
            </a:r>
          </a:p>
          <a:p>
            <a:r>
              <a:rPr lang="en-CA" sz="1200" kern="1200" dirty="0" err="1">
                <a:solidFill>
                  <a:schemeClr val="tx1"/>
                </a:solidFill>
                <a:effectLst/>
                <a:latin typeface="+mn-lt"/>
                <a:ea typeface="+mn-ea"/>
                <a:cs typeface="+mn-cs"/>
              </a:rPr>
              <a:t>CellTech</a:t>
            </a:r>
            <a:r>
              <a:rPr lang="en-CA" sz="1200" kern="1200" dirty="0">
                <a:solidFill>
                  <a:schemeClr val="tx1"/>
                </a:solidFill>
                <a:effectLst/>
                <a:latin typeface="+mn-lt"/>
                <a:ea typeface="+mn-ea"/>
                <a:cs typeface="+mn-cs"/>
              </a:rPr>
              <a:t> utilizes science to manage Rheology and Compaction in fluids. (flow and structure)</a:t>
            </a:r>
          </a:p>
          <a:p>
            <a:r>
              <a:rPr lang="en-CA" sz="1200" kern="1200" dirty="0">
                <a:solidFill>
                  <a:schemeClr val="tx1"/>
                </a:solidFill>
                <a:effectLst/>
                <a:latin typeface="+mn-lt"/>
                <a:ea typeface="+mn-ea"/>
                <a:cs typeface="+mn-cs"/>
              </a:rPr>
              <a:t>Rheology – how materials move</a:t>
            </a:r>
          </a:p>
          <a:p>
            <a:r>
              <a:rPr lang="en-CA" sz="1200" u="sng" kern="1200" dirty="0">
                <a:solidFill>
                  <a:schemeClr val="tx1"/>
                </a:solidFill>
                <a:effectLst/>
                <a:latin typeface="+mn-lt"/>
                <a:ea typeface="+mn-ea"/>
                <a:cs typeface="+mn-cs"/>
              </a:rPr>
              <a:t>Compaction - the act of </a:t>
            </a:r>
            <a:r>
              <a:rPr lang="en-CA" sz="1200" u="sng" kern="1200" dirty="0">
                <a:solidFill>
                  <a:schemeClr val="tx1"/>
                </a:solidFill>
                <a:effectLst/>
                <a:latin typeface="+mn-lt"/>
                <a:ea typeface="+mn-ea"/>
                <a:cs typeface="+mn-cs"/>
                <a:hlinkClick r:id="rId3"/>
              </a:rPr>
              <a:t>compacting</a:t>
            </a:r>
            <a:r>
              <a:rPr lang="en-CA" sz="1200" u="sng" kern="1200" dirty="0">
                <a:solidFill>
                  <a:schemeClr val="tx1"/>
                </a:solidFill>
                <a:effectLst/>
                <a:latin typeface="+mn-lt"/>
                <a:ea typeface="+mn-ea"/>
                <a:cs typeface="+mn-cs"/>
              </a:rPr>
              <a:t> or the state of being </a:t>
            </a:r>
            <a:r>
              <a:rPr lang="en-CA" sz="1200" u="sng" kern="1200" dirty="0">
                <a:solidFill>
                  <a:schemeClr val="tx1"/>
                </a:solidFill>
                <a:effectLst/>
                <a:latin typeface="+mn-lt"/>
                <a:ea typeface="+mn-ea"/>
                <a:cs typeface="+mn-cs"/>
                <a:hlinkClick r:id="rId3"/>
              </a:rPr>
              <a:t>compacted</a:t>
            </a:r>
            <a:endParaRPr lang="en-CA" sz="1200" u="sng" kern="1200" dirty="0">
              <a:solidFill>
                <a:schemeClr val="tx1"/>
              </a:solidFill>
              <a:effectLst/>
              <a:latin typeface="+mn-lt"/>
              <a:ea typeface="+mn-ea"/>
              <a:cs typeface="+mn-cs"/>
            </a:endParaRPr>
          </a:p>
          <a:p>
            <a:r>
              <a:rPr lang="en-CA" sz="1200" u="sng" kern="1200" dirty="0">
                <a:solidFill>
                  <a:schemeClr val="tx1"/>
                </a:solidFill>
                <a:effectLst/>
                <a:latin typeface="+mn-lt"/>
                <a:ea typeface="+mn-ea"/>
                <a:cs typeface="+mn-cs"/>
              </a:rPr>
              <a:t>Good rheology yields good compaction properties. </a:t>
            </a:r>
          </a:p>
          <a:p>
            <a:r>
              <a:rPr lang="en-CA" sz="1200" u="sng" kern="1200" dirty="0">
                <a:solidFill>
                  <a:schemeClr val="tx1"/>
                </a:solidFill>
                <a:effectLst/>
                <a:latin typeface="+mn-lt"/>
                <a:ea typeface="+mn-ea"/>
                <a:cs typeface="+mn-cs"/>
              </a:rPr>
              <a:t>Standard concrete is a mix of rocks varying in size, sand, water and cement and chemicals. Cement is a flat particle and rocks are all kinds of shapes. When you put all this together, it is naturally difficult to stir or mix. Each one of these materials drag and cause high friction, and when combined, it is no better.  </a:t>
            </a: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15</a:t>
            </a:fld>
            <a:endParaRPr lang="en-CA"/>
          </a:p>
        </p:txBody>
      </p:sp>
    </p:spTree>
    <p:extLst>
      <p:ext uri="{BB962C8B-B14F-4D97-AF65-F5344CB8AC3E}">
        <p14:creationId xmlns:p14="http://schemas.microsoft.com/office/powerpoint/2010/main" val="3088005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CO2 engages in the concrete</a:t>
            </a:r>
            <a:r>
              <a:rPr lang="en-US" baseline="0" dirty="0"/>
              <a:t> chemistry completely eliminating the CO2 from the planet. </a:t>
            </a:r>
            <a:endParaRPr lang="en-US" dirty="0"/>
          </a:p>
        </p:txBody>
      </p:sp>
      <p:sp>
        <p:nvSpPr>
          <p:cNvPr id="4" name="Slide Number Placeholder 3"/>
          <p:cNvSpPr>
            <a:spLocks noGrp="1"/>
          </p:cNvSpPr>
          <p:nvPr>
            <p:ph type="sldNum" sz="quarter" idx="10"/>
          </p:nvPr>
        </p:nvSpPr>
        <p:spPr/>
        <p:txBody>
          <a:bodyPr/>
          <a:lstStyle/>
          <a:p>
            <a:fld id="{DE586CEB-2B2F-49E1-A417-6DACB82BFC2F}" type="slidenum">
              <a:rPr lang="en-CA" smtClean="0"/>
              <a:t>16</a:t>
            </a:fld>
            <a:endParaRPr lang="en-CA"/>
          </a:p>
        </p:txBody>
      </p:sp>
    </p:spTree>
    <p:extLst>
      <p:ext uri="{BB962C8B-B14F-4D97-AF65-F5344CB8AC3E}">
        <p14:creationId xmlns:p14="http://schemas.microsoft.com/office/powerpoint/2010/main" val="4017925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err="1">
                <a:solidFill>
                  <a:schemeClr val="tx1"/>
                </a:solidFill>
                <a:effectLst/>
                <a:latin typeface="+mn-lt"/>
                <a:ea typeface="+mn-ea"/>
                <a:cs typeface="+mn-cs"/>
              </a:rPr>
              <a:t>CapCellize</a:t>
            </a:r>
            <a:r>
              <a:rPr lang="en-CA" sz="1200" b="1" kern="1200" dirty="0">
                <a:solidFill>
                  <a:schemeClr val="tx1"/>
                </a:solidFill>
                <a:effectLst/>
                <a:latin typeface="+mn-lt"/>
                <a:ea typeface="+mn-ea"/>
                <a:cs typeface="+mn-cs"/>
              </a:rPr>
              <a:t> CO</a:t>
            </a:r>
            <a:r>
              <a:rPr lang="en-CA" sz="1200" kern="1200" baseline="-25000" dirty="0">
                <a:solidFill>
                  <a:schemeClr val="tx1"/>
                </a:solidFill>
                <a:effectLst/>
                <a:latin typeface="+mn-lt"/>
                <a:ea typeface="+mn-ea"/>
                <a:cs typeface="+mn-cs"/>
              </a:rPr>
              <a:t>2</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Prevent chemistry</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a:t>
            </a:r>
            <a:r>
              <a:rPr lang="en-CA" sz="1200" kern="1200" baseline="-25000" dirty="0">
                <a:solidFill>
                  <a:schemeClr val="tx1"/>
                </a:solidFill>
                <a:effectLst/>
                <a:latin typeface="+mn-lt"/>
                <a:ea typeface="+mn-ea"/>
                <a:cs typeface="+mn-cs"/>
              </a:rPr>
              <a:t>2</a:t>
            </a:r>
            <a:r>
              <a:rPr lang="en-CA" sz="1200" b="1" kern="1200" dirty="0">
                <a:solidFill>
                  <a:schemeClr val="tx1"/>
                </a:solidFill>
                <a:effectLst/>
                <a:latin typeface="+mn-lt"/>
                <a:ea typeface="+mn-ea"/>
                <a:cs typeface="+mn-cs"/>
              </a:rPr>
              <a:t> and concrete</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Proper timing</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How Does it Work?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We </a:t>
            </a:r>
            <a:r>
              <a:rPr lang="en-CA" sz="1200" kern="1200" dirty="0" err="1">
                <a:solidFill>
                  <a:schemeClr val="tx1"/>
                </a:solidFill>
                <a:effectLst/>
                <a:latin typeface="+mn-lt"/>
                <a:ea typeface="+mn-ea"/>
                <a:cs typeface="+mn-cs"/>
              </a:rPr>
              <a:t>CapCellize</a:t>
            </a:r>
            <a:r>
              <a:rPr lang="en-CA" sz="1200" kern="1200" dirty="0">
                <a:solidFill>
                  <a:schemeClr val="tx1"/>
                </a:solidFill>
                <a:effectLst/>
                <a:latin typeface="+mn-lt"/>
                <a:ea typeface="+mn-ea"/>
                <a:cs typeface="+mn-cs"/>
              </a:rPr>
              <a:t>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and our patent pending technology manages the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limiting it from engaging in the normal reactions with concrete and water. </a:t>
            </a:r>
          </a:p>
          <a:p>
            <a:r>
              <a:rPr lang="en-CA" sz="1200" kern="1200" dirty="0">
                <a:solidFill>
                  <a:schemeClr val="tx1"/>
                </a:solidFill>
                <a:effectLst/>
                <a:latin typeface="+mn-lt"/>
                <a:ea typeface="+mn-ea"/>
                <a:cs typeface="+mn-cs"/>
              </a:rPr>
              <a:t>The concrete industry has been working on successful utilization of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in concrete for over 50 years. </a:t>
            </a:r>
          </a:p>
          <a:p>
            <a:r>
              <a:rPr lang="en-CA" sz="1200" kern="1200" dirty="0">
                <a:solidFill>
                  <a:schemeClr val="tx1"/>
                </a:solidFill>
                <a:effectLst/>
                <a:latin typeface="+mn-lt"/>
                <a:ea typeface="+mn-ea"/>
                <a:cs typeface="+mn-cs"/>
              </a:rPr>
              <a:t>When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prematurely interacts with concrete in the wet stage, it combines with the water and forms carbonic acid. This reacts with the calcium carbonate and generates significant heat and affects the </a:t>
            </a:r>
            <a:r>
              <a:rPr lang="en-CA" sz="1200" kern="1200" dirty="0" err="1">
                <a:solidFill>
                  <a:schemeClr val="tx1"/>
                </a:solidFill>
                <a:effectLst/>
                <a:latin typeface="+mn-lt"/>
                <a:ea typeface="+mn-ea"/>
                <a:cs typeface="+mn-cs"/>
              </a:rPr>
              <a:t>pH.</a:t>
            </a:r>
            <a:r>
              <a:rPr lang="en-CA" sz="1200" kern="1200" dirty="0">
                <a:solidFill>
                  <a:schemeClr val="tx1"/>
                </a:solidFill>
                <a:effectLst/>
                <a:latin typeface="+mn-lt"/>
                <a:ea typeface="+mn-ea"/>
                <a:cs typeface="+mn-cs"/>
              </a:rPr>
              <a:t> The concrete, if it sets at all, will be brittle and have poor final properties. </a:t>
            </a:r>
          </a:p>
          <a:p>
            <a:r>
              <a:rPr lang="en-CA" sz="1200" kern="1200" dirty="0">
                <a:solidFill>
                  <a:schemeClr val="tx1"/>
                </a:solidFill>
                <a:effectLst/>
                <a:latin typeface="+mn-lt"/>
                <a:ea typeface="+mn-ea"/>
                <a:cs typeface="+mn-cs"/>
              </a:rPr>
              <a:t>Our system engages the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at the proper time so we have a neutral or slightly positive effect on the final properties.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AND our bubble is pressurized and contains 4 times the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found at atmospheric conditions. </a:t>
            </a: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17</a:t>
            </a:fld>
            <a:endParaRPr lang="en-CA"/>
          </a:p>
        </p:txBody>
      </p:sp>
    </p:spTree>
    <p:extLst>
      <p:ext uri="{BB962C8B-B14F-4D97-AF65-F5344CB8AC3E}">
        <p14:creationId xmlns:p14="http://schemas.microsoft.com/office/powerpoint/2010/main" val="2533277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Hydrophilic &amp; hydrophobic</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Low friction</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Wetting – consistency of material behavior</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homogenous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Rheology Modifier</a:t>
            </a:r>
          </a:p>
          <a:p>
            <a:r>
              <a:rPr lang="en-CA" sz="1200" kern="1200" dirty="0">
                <a:solidFill>
                  <a:schemeClr val="tx1"/>
                </a:solidFill>
                <a:effectLst/>
                <a:latin typeface="+mn-lt"/>
                <a:ea typeface="+mn-ea"/>
                <a:cs typeface="+mn-cs"/>
              </a:rPr>
              <a:t>Our patented technology utilizes surfactant chemistry so it has a hydrophilic and hydrophobic properties (likes water and doesn’t like water). In addition, it has an extremely low friction coefficient, repelling technology and It is shear thinning and thixotropic. </a:t>
            </a:r>
          </a:p>
          <a:p>
            <a:r>
              <a:rPr lang="en-CA" sz="1200" kern="1200" dirty="0">
                <a:solidFill>
                  <a:schemeClr val="tx1"/>
                </a:solidFill>
                <a:effectLst/>
                <a:latin typeface="+mn-lt"/>
                <a:ea typeface="+mn-ea"/>
                <a:cs typeface="+mn-cs"/>
              </a:rPr>
              <a:t>This results in excellent wetting of all materials which means the molecules flow easily around and past each other, making them actually </a:t>
            </a:r>
            <a:r>
              <a:rPr lang="en-CA" sz="1200" b="1" i="1" kern="1200" dirty="0">
                <a:solidFill>
                  <a:schemeClr val="tx1"/>
                </a:solidFill>
                <a:effectLst/>
                <a:latin typeface="+mn-lt"/>
                <a:ea typeface="+mn-ea"/>
                <a:cs typeface="+mn-cs"/>
              </a:rPr>
              <a:t>want</a:t>
            </a:r>
            <a:r>
              <a:rPr lang="en-CA" sz="1200" kern="1200" dirty="0">
                <a:solidFill>
                  <a:schemeClr val="tx1"/>
                </a:solidFill>
                <a:effectLst/>
                <a:latin typeface="+mn-lt"/>
                <a:ea typeface="+mn-ea"/>
                <a:cs typeface="+mn-cs"/>
              </a:rPr>
              <a:t> to move. This causes all the materials to act the same way reducing the amount of mixing energy and allowing everything to evenly distribute and flow, while maintaining cohesiveness. </a:t>
            </a:r>
          </a:p>
          <a:p>
            <a:r>
              <a:rPr lang="en-CA" sz="1200" kern="1200" dirty="0">
                <a:solidFill>
                  <a:schemeClr val="tx1"/>
                </a:solidFill>
                <a:effectLst/>
                <a:latin typeface="+mn-lt"/>
                <a:ea typeface="+mn-ea"/>
                <a:cs typeface="+mn-cs"/>
              </a:rPr>
              <a:t>This creates a highly consistent (homogenous) mix with excellent working and placement properties. </a:t>
            </a: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18</a:t>
            </a:fld>
            <a:endParaRPr lang="en-CA"/>
          </a:p>
        </p:txBody>
      </p:sp>
    </p:spTree>
    <p:extLst>
      <p:ext uri="{BB962C8B-B14F-4D97-AF65-F5344CB8AC3E}">
        <p14:creationId xmlns:p14="http://schemas.microsoft.com/office/powerpoint/2010/main" val="1161086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Bubbles</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Ordinary plant / Ordinary method</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Cast in Place and Precast</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 chambers</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SCM’s</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Today</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As mentioned previously, there are other companies engaged utilizing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in concrete. </a:t>
            </a:r>
          </a:p>
          <a:p>
            <a:r>
              <a:rPr lang="en-CA" sz="1200" kern="1200" dirty="0">
                <a:solidFill>
                  <a:schemeClr val="tx1"/>
                </a:solidFill>
                <a:effectLst/>
                <a:latin typeface="+mn-lt"/>
                <a:ea typeface="+mn-ea"/>
                <a:cs typeface="+mn-cs"/>
              </a:rPr>
              <a:t>The main players working with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in Concrete are:</a:t>
            </a:r>
          </a:p>
          <a:p>
            <a:r>
              <a:rPr lang="en-CA" sz="1200" b="1" kern="1200" dirty="0">
                <a:solidFill>
                  <a:schemeClr val="tx1"/>
                </a:solidFill>
                <a:effectLst/>
                <a:latin typeface="+mn-lt"/>
                <a:ea typeface="+mn-ea"/>
                <a:cs typeface="+mn-cs"/>
              </a:rPr>
              <a:t>Carbon Cure</a:t>
            </a:r>
            <a:r>
              <a:rPr lang="en-CA" sz="1200" kern="1200" dirty="0">
                <a:solidFill>
                  <a:schemeClr val="tx1"/>
                </a:solidFill>
                <a:effectLst/>
                <a:latin typeface="+mn-lt"/>
                <a:ea typeface="+mn-ea"/>
                <a:cs typeface="+mn-cs"/>
              </a:rPr>
              <a:t> – 	</a:t>
            </a:r>
            <a:r>
              <a:rPr lang="en-CA" sz="1200" u="sng" kern="1200" dirty="0">
                <a:solidFill>
                  <a:schemeClr val="tx1"/>
                </a:solidFill>
                <a:effectLst/>
                <a:latin typeface="+mn-lt"/>
                <a:ea typeface="+mn-ea"/>
                <a:cs typeface="+mn-cs"/>
                <a:hlinkClick r:id="rId3"/>
              </a:rPr>
              <a:t>www.carboncure.com</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Carboncure</a:t>
            </a:r>
            <a:r>
              <a:rPr lang="en-CA" sz="1200" kern="1200" dirty="0">
                <a:solidFill>
                  <a:schemeClr val="tx1"/>
                </a:solidFill>
                <a:effectLst/>
                <a:latin typeface="+mn-lt"/>
                <a:ea typeface="+mn-ea"/>
                <a:cs typeface="+mn-cs"/>
              </a:rPr>
              <a:t> changes the mix procedure to accommodate the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err="1">
                <a:solidFill>
                  <a:schemeClr val="tx1"/>
                </a:solidFill>
                <a:effectLst/>
                <a:latin typeface="+mn-lt"/>
                <a:ea typeface="+mn-ea"/>
                <a:cs typeface="+mn-cs"/>
              </a:rPr>
              <a:t>Solidia</a:t>
            </a:r>
            <a:r>
              <a:rPr lang="en-CA" sz="1200" kern="1200" dirty="0">
                <a:solidFill>
                  <a:schemeClr val="tx1"/>
                </a:solidFill>
                <a:effectLst/>
                <a:latin typeface="+mn-lt"/>
                <a:ea typeface="+mn-ea"/>
                <a:cs typeface="+mn-cs"/>
              </a:rPr>
              <a:t> – </a:t>
            </a:r>
            <a:r>
              <a:rPr lang="en-CA" sz="1200" u="sng" kern="1200" dirty="0">
                <a:solidFill>
                  <a:schemeClr val="tx1"/>
                </a:solidFill>
                <a:effectLst/>
                <a:latin typeface="+mn-lt"/>
                <a:ea typeface="+mn-ea"/>
                <a:cs typeface="+mn-cs"/>
                <a:hlinkClick r:id="rId4"/>
              </a:rPr>
              <a:t>http://solidiatech.com/</a:t>
            </a:r>
            <a:endParaRPr lang="en-CA" sz="1200" kern="1200" dirty="0">
              <a:solidFill>
                <a:schemeClr val="tx1"/>
              </a:solidFill>
              <a:effectLst/>
              <a:latin typeface="+mn-lt"/>
              <a:ea typeface="+mn-ea"/>
              <a:cs typeface="+mn-cs"/>
            </a:endParaRPr>
          </a:p>
          <a:p>
            <a:r>
              <a:rPr lang="en-CA" sz="1200" kern="1200" dirty="0" err="1">
                <a:solidFill>
                  <a:schemeClr val="tx1"/>
                </a:solidFill>
                <a:effectLst/>
                <a:latin typeface="+mn-lt"/>
                <a:ea typeface="+mn-ea"/>
                <a:cs typeface="+mn-cs"/>
              </a:rPr>
              <a:t>Solidia</a:t>
            </a:r>
            <a:r>
              <a:rPr lang="en-CA" sz="1200" kern="1200" dirty="0">
                <a:solidFill>
                  <a:schemeClr val="tx1"/>
                </a:solidFill>
                <a:effectLst/>
                <a:latin typeface="+mn-lt"/>
                <a:ea typeface="+mn-ea"/>
                <a:cs typeface="+mn-cs"/>
              </a:rPr>
              <a:t> has developed a non hydraulic cement that they can accelerate the curing utilizing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to produce 30 day strengths in 24 hours. </a:t>
            </a:r>
          </a:p>
          <a:p>
            <a:r>
              <a:rPr lang="en-CA" sz="1200" kern="1200" dirty="0">
                <a:solidFill>
                  <a:schemeClr val="tx1"/>
                </a:solidFill>
                <a:effectLst/>
                <a:latin typeface="+mn-lt"/>
                <a:ea typeface="+mn-ea"/>
                <a:cs typeface="+mn-cs"/>
              </a:rPr>
              <a:t>Requires a closed chamber for curing so they can pressurize with CO</a:t>
            </a:r>
            <a:r>
              <a:rPr lang="en-CA" sz="1200" kern="1200" baseline="-25000" dirty="0">
                <a:solidFill>
                  <a:schemeClr val="tx1"/>
                </a:solidFill>
                <a:effectLst/>
                <a:latin typeface="+mn-lt"/>
                <a:ea typeface="+mn-ea"/>
                <a:cs typeface="+mn-cs"/>
              </a:rPr>
              <a:t>2</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b="1" kern="1200" dirty="0" err="1">
                <a:solidFill>
                  <a:schemeClr val="tx1"/>
                </a:solidFill>
                <a:effectLst/>
                <a:latin typeface="+mn-lt"/>
                <a:ea typeface="+mn-ea"/>
                <a:cs typeface="+mn-cs"/>
              </a:rPr>
              <a:t>CapCell</a:t>
            </a:r>
            <a:r>
              <a:rPr lang="en-CA" sz="1200" b="1" kern="1200" dirty="0">
                <a:solidFill>
                  <a:schemeClr val="tx1"/>
                </a:solidFill>
                <a:effectLst/>
                <a:latin typeface="+mn-lt"/>
                <a:ea typeface="+mn-ea"/>
                <a:cs typeface="+mn-cs"/>
              </a:rPr>
              <a:t> takes it to the next level:</a:t>
            </a:r>
            <a:endParaRPr lang="en-CA"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CellTech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CapCellizes</a:t>
            </a:r>
            <a:r>
              <a:rPr lang="en-US" sz="1200" kern="1200" dirty="0">
                <a:solidFill>
                  <a:schemeClr val="tx1"/>
                </a:solidFill>
                <a:effectLst/>
                <a:latin typeface="+mn-lt"/>
                <a:ea typeface="+mn-ea"/>
                <a:cs typeface="+mn-cs"/>
              </a:rPr>
              <a: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then mixes it in the paste. The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stays in our bubble, protected from the water and concrete, until it can be utilized in the chemistry to generate positive effects.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Our technology can be utilized in all concrete applications (wet cast) including precast and cast in place. </a:t>
            </a:r>
            <a:endParaRPr lang="en-CA"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CapCell</a:t>
            </a:r>
            <a:r>
              <a:rPr lang="en-US" sz="1200" kern="1200" dirty="0">
                <a:solidFill>
                  <a:schemeClr val="tx1"/>
                </a:solidFill>
                <a:effectLst/>
                <a:latin typeface="+mn-lt"/>
                <a:ea typeface="+mn-ea"/>
                <a:cs typeface="+mn-cs"/>
              </a:rPr>
              <a:t> does not require any curing chamber or other capital intensive setup and operation. </a:t>
            </a:r>
            <a:endParaRPr lang="en-CA"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CapCell</a:t>
            </a:r>
            <a:r>
              <a:rPr lang="en-US" sz="1200" kern="1200" dirty="0">
                <a:solidFill>
                  <a:schemeClr val="tx1"/>
                </a:solidFill>
                <a:effectLst/>
                <a:latin typeface="+mn-lt"/>
                <a:ea typeface="+mn-ea"/>
                <a:cs typeface="+mn-cs"/>
              </a:rPr>
              <a:t> utilizes ordinary Portland cement (OPC) AND it can be used with other cements such as magnesium oxide. </a:t>
            </a:r>
            <a:endParaRPr lang="en-CA"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CapCell</a:t>
            </a:r>
            <a:r>
              <a:rPr lang="en-US" sz="1200" kern="1200" dirty="0">
                <a:solidFill>
                  <a:schemeClr val="tx1"/>
                </a:solidFill>
                <a:effectLst/>
                <a:latin typeface="+mn-lt"/>
                <a:ea typeface="+mn-ea"/>
                <a:cs typeface="+mn-cs"/>
              </a:rPr>
              <a:t> enables the use of Supplementary Cementitious Materials (SCM’s) such as </a:t>
            </a:r>
            <a:r>
              <a:rPr lang="en-US" sz="1200" kern="1200" dirty="0" err="1">
                <a:solidFill>
                  <a:schemeClr val="tx1"/>
                </a:solidFill>
                <a:effectLst/>
                <a:latin typeface="+mn-lt"/>
                <a:ea typeface="+mn-ea"/>
                <a:cs typeface="+mn-cs"/>
              </a:rPr>
              <a:t>flyash</a:t>
            </a:r>
            <a:r>
              <a:rPr lang="en-US" sz="1200" kern="1200" dirty="0">
                <a:solidFill>
                  <a:schemeClr val="tx1"/>
                </a:solidFill>
                <a:effectLst/>
                <a:latin typeface="+mn-lt"/>
                <a:ea typeface="+mn-ea"/>
                <a:cs typeface="+mn-cs"/>
              </a:rPr>
              <a:t>, slag, and </a:t>
            </a:r>
            <a:r>
              <a:rPr lang="en-US" sz="1200" kern="1200" dirty="0" err="1">
                <a:solidFill>
                  <a:schemeClr val="tx1"/>
                </a:solidFill>
                <a:effectLst/>
                <a:latin typeface="+mn-lt"/>
                <a:ea typeface="+mn-ea"/>
                <a:cs typeface="+mn-cs"/>
              </a:rPr>
              <a:t>geopolymer</a:t>
            </a:r>
            <a:r>
              <a:rPr lang="en-US" sz="1200" kern="1200" dirty="0">
                <a:solidFill>
                  <a:schemeClr val="tx1"/>
                </a:solidFill>
                <a:effectLst/>
                <a:latin typeface="+mn-lt"/>
                <a:ea typeface="+mn-ea"/>
                <a:cs typeface="+mn-cs"/>
              </a:rPr>
              <a:t> applications. This reduces the carbon footprint of the mix.</a:t>
            </a:r>
            <a:endParaRPr lang="en-CA"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CapCell</a:t>
            </a:r>
            <a:r>
              <a:rPr lang="en-US" sz="1200" kern="1200" dirty="0">
                <a:solidFill>
                  <a:schemeClr val="tx1"/>
                </a:solidFill>
                <a:effectLst/>
                <a:latin typeface="+mn-lt"/>
                <a:ea typeface="+mn-ea"/>
                <a:cs typeface="+mn-cs"/>
              </a:rPr>
              <a:t> is not limited on size or shape of the pour as we do not need a pressurized chamber for the curing.  </a:t>
            </a:r>
            <a:endParaRPr lang="en-CA"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CapCell</a:t>
            </a:r>
            <a:r>
              <a:rPr lang="en-US" sz="1200" kern="1200" dirty="0">
                <a:solidFill>
                  <a:schemeClr val="tx1"/>
                </a:solidFill>
                <a:effectLst/>
                <a:latin typeface="+mn-lt"/>
                <a:ea typeface="+mn-ea"/>
                <a:cs typeface="+mn-cs"/>
              </a:rPr>
              <a:t> does not have to manage the </a:t>
            </a:r>
            <a:r>
              <a:rPr lang="en-US" sz="1200" kern="1200" dirty="0" err="1">
                <a:solidFill>
                  <a:schemeClr val="tx1"/>
                </a:solidFill>
                <a:effectLst/>
                <a:latin typeface="+mn-lt"/>
                <a:ea typeface="+mn-ea"/>
                <a:cs typeface="+mn-cs"/>
              </a:rPr>
              <a:t>water:cement</a:t>
            </a:r>
            <a:r>
              <a:rPr lang="en-US" sz="1200" kern="1200" dirty="0">
                <a:solidFill>
                  <a:schemeClr val="tx1"/>
                </a:solidFill>
                <a:effectLst/>
                <a:latin typeface="+mn-lt"/>
                <a:ea typeface="+mn-ea"/>
                <a:cs typeface="+mn-cs"/>
              </a:rPr>
              <a:t> ratio during mixing to control the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reactions.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19</a:t>
            </a:fld>
            <a:endParaRPr lang="en-CA"/>
          </a:p>
        </p:txBody>
      </p:sp>
    </p:spTree>
    <p:extLst>
      <p:ext uri="{BB962C8B-B14F-4D97-AF65-F5344CB8AC3E}">
        <p14:creationId xmlns:p14="http://schemas.microsoft.com/office/powerpoint/2010/main" val="619008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Designer World</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Balance</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20</a:t>
            </a:fld>
            <a:endParaRPr lang="en-CA"/>
          </a:p>
        </p:txBody>
      </p:sp>
    </p:spTree>
    <p:extLst>
      <p:ext uri="{BB962C8B-B14F-4D97-AF65-F5344CB8AC3E}">
        <p14:creationId xmlns:p14="http://schemas.microsoft.com/office/powerpoint/2010/main" val="1647650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kern="1200" dirty="0">
                <a:solidFill>
                  <a:schemeClr val="tx1"/>
                </a:solidFill>
                <a:effectLst/>
                <a:latin typeface="+mn-lt"/>
                <a:ea typeface="+mn-ea"/>
                <a:cs typeface="+mn-cs"/>
              </a:rPr>
              <a:t>No other single technology has the level of impact on permanent removal of CO</a:t>
            </a:r>
            <a:r>
              <a:rPr lang="en-CA" sz="1200" b="1" i="1" kern="1200" baseline="-25000" dirty="0">
                <a:solidFill>
                  <a:schemeClr val="tx1"/>
                </a:solidFill>
                <a:effectLst/>
                <a:latin typeface="+mn-lt"/>
                <a:ea typeface="+mn-ea"/>
                <a:cs typeface="+mn-cs"/>
              </a:rPr>
              <a:t>2</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No baggage. Every level of engagement benefits including the consumer and the general population.</a:t>
            </a:r>
          </a:p>
          <a:p>
            <a:r>
              <a:rPr lang="en-CA" sz="1200" kern="1200" dirty="0">
                <a:solidFill>
                  <a:schemeClr val="tx1"/>
                </a:solidFill>
                <a:effectLst/>
                <a:latin typeface="+mn-lt"/>
                <a:ea typeface="+mn-ea"/>
                <a:cs typeface="+mn-cs"/>
              </a:rPr>
              <a:t> Barriers to entry are nominal. An average concrete plant requires a capitalization of $5 million. Implementing our technology requires a $20,000 machine that integrates into the current operation with no other changes required. No change in process, materials or equipment. </a:t>
            </a:r>
            <a:r>
              <a:rPr lang="en-CA" sz="1200" b="1" kern="1200" dirty="0">
                <a:solidFill>
                  <a:schemeClr val="tx1"/>
                </a:solidFill>
                <a:effectLst/>
                <a:latin typeface="+mn-lt"/>
                <a:ea typeface="+mn-ea"/>
                <a:cs typeface="+mn-cs"/>
              </a:rPr>
              <a:t>Globally!</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Commercially available now</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Generates superior concrete</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By you enabling </a:t>
            </a:r>
            <a:r>
              <a:rPr lang="en-CA" sz="1200" kern="1200" dirty="0" err="1">
                <a:solidFill>
                  <a:schemeClr val="tx1"/>
                </a:solidFill>
                <a:effectLst/>
                <a:latin typeface="+mn-lt"/>
                <a:ea typeface="+mn-ea"/>
                <a:cs typeface="+mn-cs"/>
              </a:rPr>
              <a:t>CapCell</a:t>
            </a:r>
            <a:r>
              <a:rPr lang="en-CA" sz="1200" kern="1200" dirty="0">
                <a:solidFill>
                  <a:schemeClr val="tx1"/>
                </a:solidFill>
                <a:effectLst/>
                <a:latin typeface="+mn-lt"/>
                <a:ea typeface="+mn-ea"/>
                <a:cs typeface="+mn-cs"/>
              </a:rPr>
              <a:t> technology, it is equivalent of removing 2.5 million cars from the road per year. </a:t>
            </a:r>
          </a:p>
          <a:p>
            <a:r>
              <a:rPr lang="en-CA" sz="1200" kern="1200" dirty="0" err="1">
                <a:solidFill>
                  <a:schemeClr val="tx1"/>
                </a:solidFill>
                <a:effectLst/>
                <a:latin typeface="+mn-lt"/>
                <a:ea typeface="+mn-ea"/>
                <a:cs typeface="+mn-cs"/>
              </a:rPr>
              <a:t>CellTech</a:t>
            </a:r>
            <a:r>
              <a:rPr lang="en-CA" sz="1200" kern="1200" dirty="0">
                <a:solidFill>
                  <a:schemeClr val="tx1"/>
                </a:solidFill>
                <a:effectLst/>
                <a:latin typeface="+mn-lt"/>
                <a:ea typeface="+mn-ea"/>
                <a:cs typeface="+mn-cs"/>
              </a:rPr>
              <a:t> is equivalent to over 80% of the large scale integrated CCS projects graphed previously</a:t>
            </a: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21</a:t>
            </a:fld>
            <a:endParaRPr lang="en-CA"/>
          </a:p>
        </p:txBody>
      </p:sp>
    </p:spTree>
    <p:extLst>
      <p:ext uri="{BB962C8B-B14F-4D97-AF65-F5344CB8AC3E}">
        <p14:creationId xmlns:p14="http://schemas.microsoft.com/office/powerpoint/2010/main" val="270837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Ask if they want Greenhouse Effect explanation</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Atmosphere produces the Greenhouse effect</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Long wave radiation</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GHG is balance at 250 – 300 ppm</a:t>
            </a:r>
          </a:p>
          <a:p>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Would anyone like me to quickly run through the Greenhouse effect?</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Our atmosphere produces the Greenhouse effect. Radiation from the sun is absorbed through the atmosphere into the earth. Long wave radiation is projected from the earth and absorbed by Greenhouse Gas molecules such as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and re emitted in every direction. When the Greenhouse gases are in balance as they have been for close to a million years, there is roughly 250 to 300 ppm of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in the atmosphere which absorbs and re emits the long wave radiation at an amount to produce stable temperatures. </a:t>
            </a: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4</a:t>
            </a:fld>
            <a:endParaRPr lang="en-CA"/>
          </a:p>
        </p:txBody>
      </p:sp>
    </p:spTree>
    <p:extLst>
      <p:ext uri="{BB962C8B-B14F-4D97-AF65-F5344CB8AC3E}">
        <p14:creationId xmlns:p14="http://schemas.microsoft.com/office/powerpoint/2010/main" val="1163908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22</a:t>
            </a:fld>
            <a:endParaRPr lang="en-CA"/>
          </a:p>
        </p:txBody>
      </p:sp>
    </p:spTree>
    <p:extLst>
      <p:ext uri="{BB962C8B-B14F-4D97-AF65-F5344CB8AC3E}">
        <p14:creationId xmlns:p14="http://schemas.microsoft.com/office/powerpoint/2010/main" val="113422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Too much</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Population growth / industrial revolution</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Anthropogenic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Ocean acidification</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Ecosystem – max 450 ppm – 3C</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Too much of good thing usually turns bad. Our world has grown dramatically in population and industrialization over the past 200 years and we have pushed the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to a dangerous level of slightly over 400 ppm. This is considered anthropogenic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(produced by humans) and is a leading reason for global warming. It is also a major cause of ocean acidification because it dissolves in water to form carbonic acid. Our understanding is the ecosystem cannot withstand more than 450ppm which relates to a 3⁰ C temperature change. </a:t>
            </a:r>
          </a:p>
          <a:p>
            <a:r>
              <a:rPr lang="en-CA" sz="1200"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5</a:t>
            </a:fld>
            <a:endParaRPr lang="en-CA"/>
          </a:p>
        </p:txBody>
      </p:sp>
    </p:spTree>
    <p:extLst>
      <p:ext uri="{BB962C8B-B14F-4D97-AF65-F5344CB8AC3E}">
        <p14:creationId xmlns:p14="http://schemas.microsoft.com/office/powerpoint/2010/main" val="271506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Greenhouse effect – based on reflected radiation</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More particles – more reflection</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Common GHG – water vapor,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methane, nitrous oxide and various CFC’s. </a:t>
            </a:r>
          </a:p>
          <a:p>
            <a:r>
              <a:rPr lang="en-CA" sz="1200" kern="1200" dirty="0">
                <a:solidFill>
                  <a:schemeClr val="tx1"/>
                </a:solidFill>
                <a:effectLst/>
                <a:latin typeface="+mn-lt"/>
                <a:ea typeface="+mn-ea"/>
                <a:cs typeface="+mn-cs"/>
              </a:rPr>
              <a:t>The greenhouse effect is based on how much radiation is reflected back to the earth and how much escapes the atmosphere. As the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levels increase, there is more particles to hold and reflect the radiation back causing an increase in temperature. </a:t>
            </a:r>
          </a:p>
          <a:p>
            <a:r>
              <a:rPr lang="en-CA" sz="1200" kern="1200" dirty="0">
                <a:solidFill>
                  <a:schemeClr val="tx1"/>
                </a:solidFill>
                <a:effectLst/>
                <a:latin typeface="+mn-lt"/>
                <a:ea typeface="+mn-ea"/>
                <a:cs typeface="+mn-cs"/>
              </a:rPr>
              <a:t>Common greenhouse gases are water vapor,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methane, nitrous oxide and various CFC’s. </a:t>
            </a:r>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6</a:t>
            </a:fld>
            <a:endParaRPr lang="en-CA"/>
          </a:p>
        </p:txBody>
      </p:sp>
    </p:spTree>
    <p:extLst>
      <p:ext uri="{BB962C8B-B14F-4D97-AF65-F5344CB8AC3E}">
        <p14:creationId xmlns:p14="http://schemas.microsoft.com/office/powerpoint/2010/main" val="305588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Charlie has monitored CO</a:t>
            </a:r>
            <a:r>
              <a:rPr lang="en-CA" sz="1200" kern="1200" baseline="-25000" dirty="0">
                <a:solidFill>
                  <a:schemeClr val="tx1"/>
                </a:solidFill>
                <a:effectLst/>
                <a:latin typeface="+mn-lt"/>
                <a:ea typeface="+mn-ea"/>
                <a:cs typeface="+mn-cs"/>
              </a:rPr>
              <a:t>2</a:t>
            </a:r>
            <a:r>
              <a:rPr lang="en-CA" sz="1200" b="1" kern="1200" dirty="0">
                <a:solidFill>
                  <a:schemeClr val="tx1"/>
                </a:solidFill>
                <a:effectLst/>
                <a:latin typeface="+mn-lt"/>
                <a:ea typeface="+mn-ea"/>
                <a:cs typeface="+mn-cs"/>
              </a:rPr>
              <a:t> levels for past 600,000 years</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Consistently less than 300 ppm</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As can be seen,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levels ranged below 300 ppm until very recent times. This was personally monitored by Charlie for over 600,000 years. </a:t>
            </a:r>
          </a:p>
          <a:p>
            <a:r>
              <a:rPr lang="en-CA" sz="1200" kern="1200" dirty="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7</a:t>
            </a:fld>
            <a:endParaRPr lang="en-CA"/>
          </a:p>
        </p:txBody>
      </p:sp>
    </p:spTree>
    <p:extLst>
      <p:ext uri="{BB962C8B-B14F-4D97-AF65-F5344CB8AC3E}">
        <p14:creationId xmlns:p14="http://schemas.microsoft.com/office/powerpoint/2010/main" val="3344177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Alarming change</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This shows the alarming change in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levels over the past 56 years. A net increase over 30%</a:t>
            </a:r>
          </a:p>
          <a:p>
            <a:r>
              <a:rPr lang="en-CA" sz="1200" kern="1200" dirty="0">
                <a:solidFill>
                  <a:schemeClr val="tx1"/>
                </a:solidFill>
                <a:effectLst/>
                <a:latin typeface="+mn-lt"/>
                <a:ea typeface="+mn-ea"/>
                <a:cs typeface="+mn-cs"/>
              </a:rPr>
              <a:t>One reference is:</a:t>
            </a:r>
          </a:p>
          <a:p>
            <a:r>
              <a:rPr lang="en-CA" sz="1200" kern="1200" dirty="0">
                <a:solidFill>
                  <a:schemeClr val="tx1"/>
                </a:solidFill>
                <a:effectLst/>
                <a:latin typeface="+mn-lt"/>
                <a:ea typeface="+mn-ea"/>
                <a:cs typeface="+mn-cs"/>
              </a:rPr>
              <a:t>As of June 6, 2016, the measured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level was 407.7 ppm as per </a:t>
            </a:r>
            <a:r>
              <a:rPr lang="en-CA" sz="1200" u="sng" kern="1200" dirty="0">
                <a:solidFill>
                  <a:schemeClr val="tx1"/>
                </a:solidFill>
                <a:effectLst/>
                <a:latin typeface="+mn-lt"/>
                <a:ea typeface="+mn-ea"/>
                <a:cs typeface="+mn-cs"/>
                <a:hlinkClick r:id="rId3"/>
              </a:rPr>
              <a:t>www.CO</a:t>
            </a:r>
            <a:r>
              <a:rPr lang="en-CA" sz="1200" u="sng" kern="1200" baseline="-25000" dirty="0">
                <a:solidFill>
                  <a:schemeClr val="tx1"/>
                </a:solidFill>
                <a:effectLst/>
                <a:latin typeface="+mn-lt"/>
                <a:ea typeface="+mn-ea"/>
                <a:cs typeface="+mn-cs"/>
                <a:hlinkClick r:id="rId3"/>
              </a:rPr>
              <a:t>2</a:t>
            </a:r>
            <a:r>
              <a:rPr lang="en-CA" sz="1200" u="sng" kern="1200" dirty="0">
                <a:solidFill>
                  <a:schemeClr val="tx1"/>
                </a:solidFill>
                <a:effectLst/>
                <a:latin typeface="+mn-lt"/>
                <a:ea typeface="+mn-ea"/>
                <a:cs typeface="+mn-cs"/>
                <a:hlinkClick r:id="rId3"/>
              </a:rPr>
              <a:t>.earth</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8</a:t>
            </a:fld>
            <a:endParaRPr lang="en-CA"/>
          </a:p>
        </p:txBody>
      </p:sp>
    </p:spTree>
    <p:extLst>
      <p:ext uri="{BB962C8B-B14F-4D97-AF65-F5344CB8AC3E}">
        <p14:creationId xmlns:p14="http://schemas.microsoft.com/office/powerpoint/2010/main" val="217733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There are two camps, both important, in this target. </a:t>
            </a:r>
          </a:p>
          <a:p>
            <a:pPr lvl="0"/>
            <a:r>
              <a:rPr lang="en-US" sz="1200" kern="1200" dirty="0">
                <a:solidFill>
                  <a:schemeClr val="tx1"/>
                </a:solidFill>
                <a:effectLst/>
                <a:latin typeface="+mn-lt"/>
                <a:ea typeface="+mn-ea"/>
                <a:cs typeface="+mn-cs"/>
              </a:rPr>
              <a:t>Prevention of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production – (forward looking)</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Reduction of Current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levels – (Historical and current)</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Prevention of CO</a:t>
            </a:r>
            <a:r>
              <a:rPr lang="en-CA" sz="1200" b="1" kern="1200" baseline="-25000" dirty="0">
                <a:solidFill>
                  <a:schemeClr val="tx1"/>
                </a:solidFill>
                <a:effectLst/>
                <a:latin typeface="+mn-lt"/>
                <a:ea typeface="+mn-ea"/>
                <a:cs typeface="+mn-cs"/>
              </a:rPr>
              <a:t>2</a:t>
            </a:r>
            <a:r>
              <a:rPr lang="en-CA" sz="1200" b="1" kern="1200" dirty="0">
                <a:solidFill>
                  <a:schemeClr val="tx1"/>
                </a:solidFill>
                <a:effectLst/>
                <a:latin typeface="+mn-lt"/>
                <a:ea typeface="+mn-ea"/>
                <a:cs typeface="+mn-cs"/>
              </a:rPr>
              <a:t> production – (forward looking)</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Focus on prevention of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production is beneficial and necessary. One of the keys to acceptance of forward thinking is always education. </a:t>
            </a:r>
          </a:p>
          <a:p>
            <a:r>
              <a:rPr lang="en-CA" sz="1200" kern="1200" dirty="0">
                <a:solidFill>
                  <a:schemeClr val="tx1"/>
                </a:solidFill>
                <a:effectLst/>
                <a:latin typeface="+mn-lt"/>
                <a:ea typeface="+mn-ea"/>
                <a:cs typeface="+mn-cs"/>
              </a:rPr>
              <a:t>Reduction of the use of fossil fuels is one key to the ultimate reduction of anthropogenic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This involves building better technologies such as more efficient vehicles, utilizing alternative fuel sources, better batteries, and reducing our dependence on materials such as plastics. </a:t>
            </a:r>
          </a:p>
          <a:p>
            <a:r>
              <a:rPr lang="en-CA" sz="1200" kern="1200" dirty="0">
                <a:solidFill>
                  <a:schemeClr val="tx1"/>
                </a:solidFill>
                <a:effectLst/>
                <a:latin typeface="+mn-lt"/>
                <a:ea typeface="+mn-ea"/>
                <a:cs typeface="+mn-cs"/>
              </a:rPr>
              <a:t>San Francisco has banned water bottles, plastic bags and now Styrofoam </a:t>
            </a:r>
          </a:p>
          <a:p>
            <a:r>
              <a:rPr lang="en-CA" sz="1200" kern="1200" dirty="0">
                <a:solidFill>
                  <a:schemeClr val="tx1"/>
                </a:solidFill>
                <a:effectLst/>
                <a:latin typeface="+mn-lt"/>
                <a:ea typeface="+mn-ea"/>
                <a:cs typeface="+mn-cs"/>
              </a:rPr>
              <a:t>Implementation of strong recycling programs, while expensive to implement as any new process or technology, has significant return for future generations. </a:t>
            </a:r>
          </a:p>
          <a:p>
            <a:r>
              <a:rPr lang="en-CA" sz="1200" kern="1200" dirty="0">
                <a:solidFill>
                  <a:schemeClr val="tx1"/>
                </a:solidFill>
                <a:effectLst/>
                <a:latin typeface="+mn-lt"/>
                <a:ea typeface="+mn-ea"/>
                <a:cs typeface="+mn-cs"/>
              </a:rPr>
              <a:t>Much effort is in place to restrict or define allowable emissions enforceable by fines and regulatory requirements. Commonly known ones are the Paris Accord and the Kyoto Protocol. The US EPA has vehicle GHG rules and Clean Power Plans for power plants. </a:t>
            </a:r>
          </a:p>
          <a:p>
            <a:r>
              <a:rPr lang="en-CA" sz="1200" kern="1200" dirty="0">
                <a:solidFill>
                  <a:schemeClr val="tx1"/>
                </a:solidFill>
                <a:effectLst/>
                <a:latin typeface="+mn-lt"/>
                <a:ea typeface="+mn-ea"/>
                <a:cs typeface="+mn-cs"/>
              </a:rPr>
              <a:t>Initiatives such as Earth Day are focused on bringing environmental and technological sectors together for the benefit of all. </a:t>
            </a:r>
          </a:p>
          <a:p>
            <a:r>
              <a:rPr lang="en-CA" sz="1200" b="1" kern="1200" dirty="0">
                <a:solidFill>
                  <a:schemeClr val="tx1"/>
                </a:solidFill>
                <a:effectLst/>
                <a:latin typeface="+mn-lt"/>
                <a:ea typeface="+mn-ea"/>
                <a:cs typeface="+mn-cs"/>
              </a:rPr>
              <a:t>Current efforts (others)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lists are endless for groups taking up the flag focused on GHG reductions. A few examples are:</a:t>
            </a:r>
          </a:p>
          <a:p>
            <a:pPr lvl="0"/>
            <a:r>
              <a:rPr lang="en-US" sz="1200" kern="1200" dirty="0">
                <a:solidFill>
                  <a:schemeClr val="tx1"/>
                </a:solidFill>
                <a:effectLst/>
                <a:latin typeface="+mn-lt"/>
                <a:ea typeface="+mn-ea"/>
                <a:cs typeface="+mn-cs"/>
              </a:rPr>
              <a:t>Cool Effect </a:t>
            </a:r>
            <a:r>
              <a:rPr lang="en-US" sz="1200" u="sng" kern="1200" dirty="0">
                <a:solidFill>
                  <a:schemeClr val="tx1"/>
                </a:solidFill>
                <a:effectLst/>
                <a:latin typeface="+mn-lt"/>
                <a:ea typeface="+mn-ea"/>
                <a:cs typeface="+mn-cs"/>
                <a:hlinkClick r:id="rId3"/>
              </a:rPr>
              <a:t>https://www.cooleffect.org/content/about-us/faqs/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Net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reduction 5,310 Tonnes</a:t>
            </a:r>
          </a:p>
          <a:p>
            <a:r>
              <a:rPr lang="en-CA"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Partners for Climate Protection </a:t>
            </a:r>
            <a:r>
              <a:rPr lang="en-US" sz="1200" u="sng" kern="1200" dirty="0">
                <a:solidFill>
                  <a:schemeClr val="tx1"/>
                </a:solidFill>
                <a:effectLst/>
                <a:latin typeface="+mn-lt"/>
                <a:ea typeface="+mn-ea"/>
                <a:cs typeface="+mn-cs"/>
                <a:hlinkClick r:id="rId4"/>
              </a:rPr>
              <a:t>http://www.fcm.ca/home/programs/partners-for-climate-protection/program-resources/greenhouse-gas-reduction-initiatives.htm</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Center for Climate and Energy Solutions </a:t>
            </a:r>
            <a:r>
              <a:rPr lang="en-US" sz="1200" u="sng" kern="1200" dirty="0">
                <a:solidFill>
                  <a:schemeClr val="tx1"/>
                </a:solidFill>
                <a:effectLst/>
                <a:latin typeface="+mn-lt"/>
                <a:ea typeface="+mn-ea"/>
                <a:cs typeface="+mn-cs"/>
                <a:hlinkClick r:id="rId5"/>
              </a:rPr>
              <a:t>http://www.c2es.org/us-states-regions/regional-climate-initiatives/mggra</a:t>
            </a:r>
            <a:r>
              <a:rPr lang="en-US" sz="1200" kern="1200" dirty="0">
                <a:solidFill>
                  <a:schemeClr val="tx1"/>
                </a:solidFill>
                <a:effectLst/>
                <a:latin typeface="+mn-lt"/>
                <a:ea typeface="+mn-ea"/>
                <a:cs typeface="+mn-cs"/>
              </a:rPr>
              <a:t> (Midwest Greenhouse Gas Reduction Accord)</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California Air Resources Board (Calif EPA) </a:t>
            </a:r>
            <a:r>
              <a:rPr lang="en-US" sz="1200" u="sng" kern="1200" dirty="0">
                <a:solidFill>
                  <a:schemeClr val="tx1"/>
                </a:solidFill>
                <a:effectLst/>
                <a:latin typeface="+mn-lt"/>
                <a:ea typeface="+mn-ea"/>
                <a:cs typeface="+mn-cs"/>
                <a:hlinkClick r:id="rId6"/>
              </a:rPr>
              <a:t>http://www.arb.ca.gov/cc/cc.htm</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Assembly Bill 32 – Global warming solutions act.</a:t>
            </a:r>
          </a:p>
          <a:p>
            <a:r>
              <a:rPr lang="en-CA"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Texas – Texas Climate &amp; Carbon Exchange – opened in 2012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9</a:t>
            </a:fld>
            <a:endParaRPr lang="en-CA"/>
          </a:p>
        </p:txBody>
      </p:sp>
    </p:spTree>
    <p:extLst>
      <p:ext uri="{BB962C8B-B14F-4D97-AF65-F5344CB8AC3E}">
        <p14:creationId xmlns:p14="http://schemas.microsoft.com/office/powerpoint/2010/main" val="80795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Montreal protocol</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Kyoto Protocol</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Plants and trees – immediate benefit</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Underground Storage</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Reduction of anthropogenic CO</a:t>
            </a:r>
            <a:r>
              <a:rPr lang="en-CA" sz="1200" b="1" kern="1200" baseline="-25000" dirty="0">
                <a:solidFill>
                  <a:schemeClr val="tx1"/>
                </a:solidFill>
                <a:effectLst/>
                <a:latin typeface="+mn-lt"/>
                <a:ea typeface="+mn-ea"/>
                <a:cs typeface="+mn-cs"/>
              </a:rPr>
              <a:t>2</a:t>
            </a:r>
            <a:r>
              <a:rPr lang="en-CA" sz="1200" b="1" kern="1200" dirty="0">
                <a:solidFill>
                  <a:schemeClr val="tx1"/>
                </a:solidFill>
                <a:effectLst/>
                <a:latin typeface="+mn-lt"/>
                <a:ea typeface="+mn-ea"/>
                <a:cs typeface="+mn-cs"/>
              </a:rPr>
              <a:t> – (Historical and immediate impact)</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Montreal Protocol was ratified by 196 countries and the EU. It’s mandate is to reduce substances that deplete the Ozone layer. It went into enforcement in 1989 and is considered to be the most successful international agreement to date. The net results should return Antarctic ozone to 1980 levels between 2050 and 2070.</a:t>
            </a:r>
          </a:p>
          <a:p>
            <a:r>
              <a:rPr lang="en-CA" sz="1200" kern="1200" dirty="0">
                <a:solidFill>
                  <a:schemeClr val="tx1"/>
                </a:solidFill>
                <a:effectLst/>
                <a:latin typeface="+mn-lt"/>
                <a:ea typeface="+mn-ea"/>
                <a:cs typeface="+mn-cs"/>
              </a:rPr>
              <a:t>Planting more plants and trees is very beneficial in the moment. However it no longer qualifies for carbon credits because when the plant or tree is cut down, it off gases the CO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it captured. Therefore it is not permanent. </a:t>
            </a: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10</a:t>
            </a:fld>
            <a:endParaRPr lang="en-CA"/>
          </a:p>
        </p:txBody>
      </p:sp>
    </p:spTree>
    <p:extLst>
      <p:ext uri="{BB962C8B-B14F-4D97-AF65-F5344CB8AC3E}">
        <p14:creationId xmlns:p14="http://schemas.microsoft.com/office/powerpoint/2010/main" val="408140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Mandate!</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100’s of brands</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Unilever hovers at the 150 as a Fortune 500 company. They have a written mandate to be carbon positive in all operations by 2030 (14 years)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Unilever </a:t>
            </a:r>
            <a:r>
              <a:rPr lang="en-CA" sz="1200" u="sng" kern="1200" dirty="0">
                <a:solidFill>
                  <a:schemeClr val="tx1"/>
                </a:solidFill>
                <a:effectLst/>
                <a:latin typeface="+mn-lt"/>
                <a:ea typeface="+mn-ea"/>
                <a:cs typeface="+mn-cs"/>
                <a:hlinkClick r:id="rId3"/>
              </a:rPr>
              <a:t>https://brightfuture.unilever.us/stories/473119/take-climate-action-for-a-bright-future.aspx?gclid=COfb3bqn1c0CFQMQaQodkrYEIA&amp;gclsrc=aw.ds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Unilever has 100’s of brands</a:t>
            </a:r>
          </a:p>
          <a:p>
            <a:r>
              <a:rPr lang="en-CA" sz="1200" kern="1200" dirty="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DE586CEB-2B2F-49E1-A417-6DACB82BFC2F}" type="slidenum">
              <a:rPr lang="en-CA" smtClean="0"/>
              <a:t>11</a:t>
            </a:fld>
            <a:endParaRPr lang="en-CA"/>
          </a:p>
        </p:txBody>
      </p:sp>
    </p:spTree>
    <p:extLst>
      <p:ext uri="{BB962C8B-B14F-4D97-AF65-F5344CB8AC3E}">
        <p14:creationId xmlns:p14="http://schemas.microsoft.com/office/powerpoint/2010/main" val="938670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C18C7C-C593-4E8F-A0F7-FB51BD6F906B}" type="datetimeFigureOut">
              <a:rPr lang="en-CA" smtClean="0"/>
              <a:t>2018-03-29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8D1AFA-9B3E-4250-8103-44126974D8D0}" type="slidenum">
              <a:rPr lang="en-CA" smtClean="0"/>
              <a:t>‹#›</a:t>
            </a:fld>
            <a:endParaRPr lang="en-CA"/>
          </a:p>
        </p:txBody>
      </p:sp>
    </p:spTree>
    <p:extLst>
      <p:ext uri="{BB962C8B-B14F-4D97-AF65-F5344CB8AC3E}">
        <p14:creationId xmlns:p14="http://schemas.microsoft.com/office/powerpoint/2010/main" val="321384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C18C7C-C593-4E8F-A0F7-FB51BD6F906B}" type="datetimeFigureOut">
              <a:rPr lang="en-CA" smtClean="0"/>
              <a:t>2018-03-29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8D1AFA-9B3E-4250-8103-44126974D8D0}" type="slidenum">
              <a:rPr lang="en-CA" smtClean="0"/>
              <a:t>‹#›</a:t>
            </a:fld>
            <a:endParaRPr lang="en-CA"/>
          </a:p>
        </p:txBody>
      </p:sp>
    </p:spTree>
    <p:extLst>
      <p:ext uri="{BB962C8B-B14F-4D97-AF65-F5344CB8AC3E}">
        <p14:creationId xmlns:p14="http://schemas.microsoft.com/office/powerpoint/2010/main" val="120360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C18C7C-C593-4E8F-A0F7-FB51BD6F906B}" type="datetimeFigureOut">
              <a:rPr lang="en-CA" smtClean="0"/>
              <a:t>2018-03-29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8D1AFA-9B3E-4250-8103-44126974D8D0}" type="slidenum">
              <a:rPr lang="en-CA" smtClean="0"/>
              <a:t>‹#›</a:t>
            </a:fld>
            <a:endParaRPr lang="en-CA"/>
          </a:p>
        </p:txBody>
      </p:sp>
    </p:spTree>
    <p:extLst>
      <p:ext uri="{BB962C8B-B14F-4D97-AF65-F5344CB8AC3E}">
        <p14:creationId xmlns:p14="http://schemas.microsoft.com/office/powerpoint/2010/main" val="197139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C18C7C-C593-4E8F-A0F7-FB51BD6F906B}" type="datetimeFigureOut">
              <a:rPr lang="en-CA" smtClean="0"/>
              <a:t>2018-03-29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8D1AFA-9B3E-4250-8103-44126974D8D0}" type="slidenum">
              <a:rPr lang="en-CA" smtClean="0"/>
              <a:t>‹#›</a:t>
            </a:fld>
            <a:endParaRPr lang="en-CA"/>
          </a:p>
        </p:txBody>
      </p:sp>
    </p:spTree>
    <p:extLst>
      <p:ext uri="{BB962C8B-B14F-4D97-AF65-F5344CB8AC3E}">
        <p14:creationId xmlns:p14="http://schemas.microsoft.com/office/powerpoint/2010/main" val="121907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C18C7C-C593-4E8F-A0F7-FB51BD6F906B}" type="datetimeFigureOut">
              <a:rPr lang="en-CA" smtClean="0"/>
              <a:t>2018-03-29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8D1AFA-9B3E-4250-8103-44126974D8D0}" type="slidenum">
              <a:rPr lang="en-CA" smtClean="0"/>
              <a:t>‹#›</a:t>
            </a:fld>
            <a:endParaRPr lang="en-CA"/>
          </a:p>
        </p:txBody>
      </p:sp>
    </p:spTree>
    <p:extLst>
      <p:ext uri="{BB962C8B-B14F-4D97-AF65-F5344CB8AC3E}">
        <p14:creationId xmlns:p14="http://schemas.microsoft.com/office/powerpoint/2010/main" val="283429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C18C7C-C593-4E8F-A0F7-FB51BD6F906B}" type="datetimeFigureOut">
              <a:rPr lang="en-CA" smtClean="0"/>
              <a:t>2018-03-29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8D1AFA-9B3E-4250-8103-44126974D8D0}" type="slidenum">
              <a:rPr lang="en-CA" smtClean="0"/>
              <a:t>‹#›</a:t>
            </a:fld>
            <a:endParaRPr lang="en-CA"/>
          </a:p>
        </p:txBody>
      </p:sp>
    </p:spTree>
    <p:extLst>
      <p:ext uri="{BB962C8B-B14F-4D97-AF65-F5344CB8AC3E}">
        <p14:creationId xmlns:p14="http://schemas.microsoft.com/office/powerpoint/2010/main" val="251727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C18C7C-C593-4E8F-A0F7-FB51BD6F906B}" type="datetimeFigureOut">
              <a:rPr lang="en-CA" smtClean="0"/>
              <a:t>2018-03-29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B8D1AFA-9B3E-4250-8103-44126974D8D0}" type="slidenum">
              <a:rPr lang="en-CA" smtClean="0"/>
              <a:t>‹#›</a:t>
            </a:fld>
            <a:endParaRPr lang="en-CA"/>
          </a:p>
        </p:txBody>
      </p:sp>
    </p:spTree>
    <p:extLst>
      <p:ext uri="{BB962C8B-B14F-4D97-AF65-F5344CB8AC3E}">
        <p14:creationId xmlns:p14="http://schemas.microsoft.com/office/powerpoint/2010/main" val="378515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C18C7C-C593-4E8F-A0F7-FB51BD6F906B}" type="datetimeFigureOut">
              <a:rPr lang="en-CA" smtClean="0"/>
              <a:t>2018-03-29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B8D1AFA-9B3E-4250-8103-44126974D8D0}" type="slidenum">
              <a:rPr lang="en-CA" smtClean="0"/>
              <a:t>‹#›</a:t>
            </a:fld>
            <a:endParaRPr lang="en-CA"/>
          </a:p>
        </p:txBody>
      </p:sp>
    </p:spTree>
    <p:extLst>
      <p:ext uri="{BB962C8B-B14F-4D97-AF65-F5344CB8AC3E}">
        <p14:creationId xmlns:p14="http://schemas.microsoft.com/office/powerpoint/2010/main" val="49316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18C7C-C593-4E8F-A0F7-FB51BD6F906B}" type="datetimeFigureOut">
              <a:rPr lang="en-CA" smtClean="0"/>
              <a:t>2018-03-29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B8D1AFA-9B3E-4250-8103-44126974D8D0}" type="slidenum">
              <a:rPr lang="en-CA" smtClean="0"/>
              <a:t>‹#›</a:t>
            </a:fld>
            <a:endParaRPr lang="en-CA"/>
          </a:p>
        </p:txBody>
      </p:sp>
    </p:spTree>
    <p:extLst>
      <p:ext uri="{BB962C8B-B14F-4D97-AF65-F5344CB8AC3E}">
        <p14:creationId xmlns:p14="http://schemas.microsoft.com/office/powerpoint/2010/main" val="381665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C18C7C-C593-4E8F-A0F7-FB51BD6F906B}" type="datetimeFigureOut">
              <a:rPr lang="en-CA" smtClean="0"/>
              <a:t>2018-03-29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8D1AFA-9B3E-4250-8103-44126974D8D0}" type="slidenum">
              <a:rPr lang="en-CA" smtClean="0"/>
              <a:t>‹#›</a:t>
            </a:fld>
            <a:endParaRPr lang="en-CA"/>
          </a:p>
        </p:txBody>
      </p:sp>
    </p:spTree>
    <p:extLst>
      <p:ext uri="{BB962C8B-B14F-4D97-AF65-F5344CB8AC3E}">
        <p14:creationId xmlns:p14="http://schemas.microsoft.com/office/powerpoint/2010/main" val="43949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C18C7C-C593-4E8F-A0F7-FB51BD6F906B}" type="datetimeFigureOut">
              <a:rPr lang="en-CA" smtClean="0"/>
              <a:t>2018-03-29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8D1AFA-9B3E-4250-8103-44126974D8D0}" type="slidenum">
              <a:rPr lang="en-CA" smtClean="0"/>
              <a:t>‹#›</a:t>
            </a:fld>
            <a:endParaRPr lang="en-CA"/>
          </a:p>
        </p:txBody>
      </p:sp>
    </p:spTree>
    <p:extLst>
      <p:ext uri="{BB962C8B-B14F-4D97-AF65-F5344CB8AC3E}">
        <p14:creationId xmlns:p14="http://schemas.microsoft.com/office/powerpoint/2010/main" val="234526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18C7C-C593-4E8F-A0F7-FB51BD6F906B}" type="datetimeFigureOut">
              <a:rPr lang="en-CA" smtClean="0"/>
              <a:t>2018-03-29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D1AFA-9B3E-4250-8103-44126974D8D0}" type="slidenum">
              <a:rPr lang="en-CA" smtClean="0"/>
              <a:t>‹#›</a:t>
            </a:fld>
            <a:endParaRPr lang="en-CA"/>
          </a:p>
        </p:txBody>
      </p:sp>
    </p:spTree>
    <p:extLst>
      <p:ext uri="{BB962C8B-B14F-4D97-AF65-F5344CB8AC3E}">
        <p14:creationId xmlns:p14="http://schemas.microsoft.com/office/powerpoint/2010/main" val="1163344339"/>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generated with very high confidence">
            <a:extLst>
              <a:ext uri="{FF2B5EF4-FFF2-40B4-BE49-F238E27FC236}">
                <a16:creationId xmlns:a16="http://schemas.microsoft.com/office/drawing/2014/main" id="{5723A7BC-46F4-4154-BAB4-CB0ACF568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40" y="0"/>
            <a:ext cx="6259919" cy="6858000"/>
          </a:xfrm>
          <a:prstGeom prst="rect">
            <a:avLst/>
          </a:prstGeom>
        </p:spPr>
      </p:pic>
    </p:spTree>
    <p:extLst>
      <p:ext uri="{BB962C8B-B14F-4D97-AF65-F5344CB8AC3E}">
        <p14:creationId xmlns:p14="http://schemas.microsoft.com/office/powerpoint/2010/main" val="168324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3213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3771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sprague\Dropbox\Celltech presentation\PRESENTATION SLIDES AND IMAGES\SLIDES FOR PRESENTATION\CellTech_Presentation[3.0]-125-1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
            <a:ext cx="12306300" cy="6858000"/>
          </a:xfrm>
          <a:prstGeom prst="rect">
            <a:avLst/>
          </a:prstGeom>
          <a:noFill/>
          <a:ln>
            <a:noFill/>
          </a:ln>
        </p:spPr>
      </p:pic>
    </p:spTree>
    <p:extLst>
      <p:ext uri="{BB962C8B-B14F-4D97-AF65-F5344CB8AC3E}">
        <p14:creationId xmlns:p14="http://schemas.microsoft.com/office/powerpoint/2010/main" val="259815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245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1368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650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020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941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2389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3690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1522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9919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281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90"/>
            <a:ext cx="12192000" cy="6858000"/>
          </a:xfrm>
          <a:prstGeom prst="rect">
            <a:avLst/>
          </a:prstGeom>
        </p:spPr>
      </p:pic>
    </p:spTree>
    <p:extLst>
      <p:ext uri="{BB962C8B-B14F-4D97-AF65-F5344CB8AC3E}">
        <p14:creationId xmlns:p14="http://schemas.microsoft.com/office/powerpoint/2010/main" val="3013054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generated with very high confidence">
            <a:extLst>
              <a:ext uri="{FF2B5EF4-FFF2-40B4-BE49-F238E27FC236}">
                <a16:creationId xmlns:a16="http://schemas.microsoft.com/office/drawing/2014/main" id="{5723A7BC-46F4-4154-BAB4-CB0ACF568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40" y="0"/>
            <a:ext cx="6259919" cy="6858000"/>
          </a:xfrm>
          <a:prstGeom prst="rect">
            <a:avLst/>
          </a:prstGeom>
        </p:spPr>
      </p:pic>
      <p:sp>
        <p:nvSpPr>
          <p:cNvPr id="2" name="TextBox 1">
            <a:extLst>
              <a:ext uri="{FF2B5EF4-FFF2-40B4-BE49-F238E27FC236}">
                <a16:creationId xmlns:a16="http://schemas.microsoft.com/office/drawing/2014/main" id="{0722CC95-20F5-4C41-A261-915A29C7A384}"/>
              </a:ext>
            </a:extLst>
          </p:cNvPr>
          <p:cNvSpPr txBox="1"/>
          <p:nvPr/>
        </p:nvSpPr>
        <p:spPr>
          <a:xfrm>
            <a:off x="8880909" y="5657671"/>
            <a:ext cx="3311091" cy="1200329"/>
          </a:xfrm>
          <a:prstGeom prst="rect">
            <a:avLst/>
          </a:prstGeom>
          <a:noFill/>
        </p:spPr>
        <p:txBody>
          <a:bodyPr wrap="square" rtlCol="0">
            <a:spAutoFit/>
          </a:bodyPr>
          <a:lstStyle/>
          <a:p>
            <a:pPr algn="ctr"/>
            <a:r>
              <a:rPr lang="en-US" dirty="0"/>
              <a:t>Developed by </a:t>
            </a:r>
            <a:r>
              <a:rPr lang="en-US" dirty="0" err="1"/>
              <a:t>Miracon</a:t>
            </a:r>
            <a:r>
              <a:rPr lang="en-US" dirty="0"/>
              <a:t> Technologies, LLC</a:t>
            </a:r>
          </a:p>
          <a:p>
            <a:pPr algn="ctr"/>
            <a:endParaRPr lang="en-US" dirty="0"/>
          </a:p>
          <a:p>
            <a:pPr algn="ctr"/>
            <a:r>
              <a:rPr lang="en-US" dirty="0"/>
              <a:t>WWW.MiraconTech.com</a:t>
            </a:r>
          </a:p>
        </p:txBody>
      </p:sp>
    </p:spTree>
    <p:extLst>
      <p:ext uri="{BB962C8B-B14F-4D97-AF65-F5344CB8AC3E}">
        <p14:creationId xmlns:p14="http://schemas.microsoft.com/office/powerpoint/2010/main" val="16617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964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038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495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09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587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172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46000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596</TotalTime>
  <Words>629</Words>
  <Application>Microsoft Office PowerPoint</Application>
  <PresentationFormat>Widescreen</PresentationFormat>
  <Paragraphs>202</Paragraphs>
  <Slides>23</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dsprague</dc:creator>
  <cp:lastModifiedBy>Chris Blair</cp:lastModifiedBy>
  <cp:revision>21</cp:revision>
  <dcterms:created xsi:type="dcterms:W3CDTF">2016-07-09T21:50:35Z</dcterms:created>
  <dcterms:modified xsi:type="dcterms:W3CDTF">2018-03-29T15:33:50Z</dcterms:modified>
</cp:coreProperties>
</file>